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
  </p:notesMasterIdLst>
  <p:sldIdLst>
    <p:sldId id="256" r:id="rId2"/>
    <p:sldId id="257" r:id="rId3"/>
  </p:sldIdLst>
  <p:sldSz cx="38404800" cy="192024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3727"/>
    <p:restoredTop sz="94710"/>
  </p:normalViewPr>
  <p:slideViewPr>
    <p:cSldViewPr snapToGrid="0">
      <p:cViewPr>
        <p:scale>
          <a:sx n="66" d="100"/>
          <a:sy n="66" d="100"/>
        </p:scale>
        <p:origin x="-2544"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0BBFDA07-7F80-FF4B-9179-72B7E9117904}" type="datetimeFigureOut">
              <a:rPr lang="en-US" smtClean="0"/>
              <a:t>12/12/23</a:t>
            </a:fld>
            <a:endParaRPr lang="en-US"/>
          </a:p>
        </p:txBody>
      </p:sp>
      <p:sp>
        <p:nvSpPr>
          <p:cNvPr id="4" name="Slide Image Placeholder 3"/>
          <p:cNvSpPr>
            <a:spLocks noGrp="1" noRot="1" noChangeAspect="1"/>
          </p:cNvSpPr>
          <p:nvPr>
            <p:ph type="sldImg" idx="2"/>
          </p:nvPr>
        </p:nvSpPr>
        <p:spPr>
          <a:xfrm>
            <a:off x="2257425" y="857250"/>
            <a:ext cx="462915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537BA72-E5F8-6648-BF0D-C29F39130FA7}" type="slidenum">
              <a:rPr lang="en-US" smtClean="0"/>
              <a:t>‹#›</a:t>
            </a:fld>
            <a:endParaRPr lang="en-US"/>
          </a:p>
        </p:txBody>
      </p:sp>
    </p:spTree>
    <p:extLst>
      <p:ext uri="{BB962C8B-B14F-4D97-AF65-F5344CB8AC3E}">
        <p14:creationId xmlns:p14="http://schemas.microsoft.com/office/powerpoint/2010/main" val="131020051"/>
      </p:ext>
    </p:extLst>
  </p:cSld>
  <p:clrMap bg1="lt1" tx1="dk1" bg2="lt2" tx2="dk2" accent1="accent1" accent2="accent2" accent3="accent3" accent4="accent4" accent5="accent5" accent6="accent6" hlink="hlink" folHlink="folHlink"/>
  <p:notesStyle>
    <a:lvl1pPr marL="0" algn="l" defTabSz="2765146" rtl="0" eaLnBrk="1" latinLnBrk="0" hangingPunct="1">
      <a:defRPr sz="3629" kern="1200">
        <a:solidFill>
          <a:schemeClr val="tx1"/>
        </a:solidFill>
        <a:latin typeface="+mn-lt"/>
        <a:ea typeface="+mn-ea"/>
        <a:cs typeface="+mn-cs"/>
      </a:defRPr>
    </a:lvl1pPr>
    <a:lvl2pPr marL="1382573" algn="l" defTabSz="2765146" rtl="0" eaLnBrk="1" latinLnBrk="0" hangingPunct="1">
      <a:defRPr sz="3629" kern="1200">
        <a:solidFill>
          <a:schemeClr val="tx1"/>
        </a:solidFill>
        <a:latin typeface="+mn-lt"/>
        <a:ea typeface="+mn-ea"/>
        <a:cs typeface="+mn-cs"/>
      </a:defRPr>
    </a:lvl2pPr>
    <a:lvl3pPr marL="2765146" algn="l" defTabSz="2765146" rtl="0" eaLnBrk="1" latinLnBrk="0" hangingPunct="1">
      <a:defRPr sz="3629" kern="1200">
        <a:solidFill>
          <a:schemeClr val="tx1"/>
        </a:solidFill>
        <a:latin typeface="+mn-lt"/>
        <a:ea typeface="+mn-ea"/>
        <a:cs typeface="+mn-cs"/>
      </a:defRPr>
    </a:lvl3pPr>
    <a:lvl4pPr marL="4147718" algn="l" defTabSz="2765146" rtl="0" eaLnBrk="1" latinLnBrk="0" hangingPunct="1">
      <a:defRPr sz="3629" kern="1200">
        <a:solidFill>
          <a:schemeClr val="tx1"/>
        </a:solidFill>
        <a:latin typeface="+mn-lt"/>
        <a:ea typeface="+mn-ea"/>
        <a:cs typeface="+mn-cs"/>
      </a:defRPr>
    </a:lvl4pPr>
    <a:lvl5pPr marL="5530291" algn="l" defTabSz="2765146" rtl="0" eaLnBrk="1" latinLnBrk="0" hangingPunct="1">
      <a:defRPr sz="3629" kern="1200">
        <a:solidFill>
          <a:schemeClr val="tx1"/>
        </a:solidFill>
        <a:latin typeface="+mn-lt"/>
        <a:ea typeface="+mn-ea"/>
        <a:cs typeface="+mn-cs"/>
      </a:defRPr>
    </a:lvl5pPr>
    <a:lvl6pPr marL="6912864" algn="l" defTabSz="2765146" rtl="0" eaLnBrk="1" latinLnBrk="0" hangingPunct="1">
      <a:defRPr sz="3629" kern="1200">
        <a:solidFill>
          <a:schemeClr val="tx1"/>
        </a:solidFill>
        <a:latin typeface="+mn-lt"/>
        <a:ea typeface="+mn-ea"/>
        <a:cs typeface="+mn-cs"/>
      </a:defRPr>
    </a:lvl6pPr>
    <a:lvl7pPr marL="8295437" algn="l" defTabSz="2765146" rtl="0" eaLnBrk="1" latinLnBrk="0" hangingPunct="1">
      <a:defRPr sz="3629" kern="1200">
        <a:solidFill>
          <a:schemeClr val="tx1"/>
        </a:solidFill>
        <a:latin typeface="+mn-lt"/>
        <a:ea typeface="+mn-ea"/>
        <a:cs typeface="+mn-cs"/>
      </a:defRPr>
    </a:lvl7pPr>
    <a:lvl8pPr marL="9678010" algn="l" defTabSz="2765146" rtl="0" eaLnBrk="1" latinLnBrk="0" hangingPunct="1">
      <a:defRPr sz="3629" kern="1200">
        <a:solidFill>
          <a:schemeClr val="tx1"/>
        </a:solidFill>
        <a:latin typeface="+mn-lt"/>
        <a:ea typeface="+mn-ea"/>
        <a:cs typeface="+mn-cs"/>
      </a:defRPr>
    </a:lvl8pPr>
    <a:lvl9pPr marL="11060582" algn="l" defTabSz="2765146" rtl="0" eaLnBrk="1" latinLnBrk="0" hangingPunct="1">
      <a:defRPr sz="362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37BA72-E5F8-6648-BF0D-C29F39130FA7}" type="slidenum">
              <a:rPr lang="en-US" smtClean="0"/>
              <a:t>1</a:t>
            </a:fld>
            <a:endParaRPr lang="en-US"/>
          </a:p>
        </p:txBody>
      </p:sp>
    </p:spTree>
    <p:extLst>
      <p:ext uri="{BB962C8B-B14F-4D97-AF65-F5344CB8AC3E}">
        <p14:creationId xmlns:p14="http://schemas.microsoft.com/office/powerpoint/2010/main" val="34483859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3142616"/>
            <a:ext cx="28803600" cy="6685280"/>
          </a:xfrm>
        </p:spPr>
        <p:txBody>
          <a:bodyPr anchor="b"/>
          <a:lstStyle>
            <a:lvl1pPr algn="ctr">
              <a:defRPr sz="16800"/>
            </a:lvl1pPr>
          </a:lstStyle>
          <a:p>
            <a:r>
              <a:rPr lang="en-US"/>
              <a:t>Click to edit Master title style</a:t>
            </a:r>
            <a:endParaRPr lang="en-US" dirty="0"/>
          </a:p>
        </p:txBody>
      </p:sp>
      <p:sp>
        <p:nvSpPr>
          <p:cNvPr id="3" name="Subtitle 2"/>
          <p:cNvSpPr>
            <a:spLocks noGrp="1"/>
          </p:cNvSpPr>
          <p:nvPr>
            <p:ph type="subTitle" idx="1"/>
          </p:nvPr>
        </p:nvSpPr>
        <p:spPr>
          <a:xfrm>
            <a:off x="4800600" y="10085706"/>
            <a:ext cx="28803600" cy="4636134"/>
          </a:xfrm>
        </p:spPr>
        <p:txBody>
          <a:bodyPr/>
          <a:lstStyle>
            <a:lvl1pPr marL="0" indent="0" algn="ctr">
              <a:buNone/>
              <a:defRPr sz="6720"/>
            </a:lvl1pPr>
            <a:lvl2pPr marL="1280160" indent="0" algn="ctr">
              <a:buNone/>
              <a:defRPr sz="5600"/>
            </a:lvl2pPr>
            <a:lvl3pPr marL="2560320" indent="0" algn="ctr">
              <a:buNone/>
              <a:defRPr sz="5040"/>
            </a:lvl3pPr>
            <a:lvl4pPr marL="3840480" indent="0" algn="ctr">
              <a:buNone/>
              <a:defRPr sz="4480"/>
            </a:lvl4pPr>
            <a:lvl5pPr marL="5120640" indent="0" algn="ctr">
              <a:buNone/>
              <a:defRPr sz="4480"/>
            </a:lvl5pPr>
            <a:lvl6pPr marL="6400800" indent="0" algn="ctr">
              <a:buNone/>
              <a:defRPr sz="4480"/>
            </a:lvl6pPr>
            <a:lvl7pPr marL="7680960" indent="0" algn="ctr">
              <a:buNone/>
              <a:defRPr sz="4480"/>
            </a:lvl7pPr>
            <a:lvl8pPr marL="8961120" indent="0" algn="ctr">
              <a:buNone/>
              <a:defRPr sz="4480"/>
            </a:lvl8pPr>
            <a:lvl9pPr marL="10241280" indent="0" algn="ctr">
              <a:buNone/>
              <a:defRPr sz="44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5CCC78F-99FD-1546-9086-7836C1BD14AA}" type="datetimeFigureOut">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1889904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CCC78F-99FD-1546-9086-7836C1BD14AA}" type="datetimeFigureOut">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117669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5" y="1022350"/>
            <a:ext cx="8281035" cy="1627314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40330" y="1022350"/>
            <a:ext cx="24363045" cy="1627314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CCC78F-99FD-1546-9086-7836C1BD14AA}" type="datetimeFigureOut">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2363491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CCC78F-99FD-1546-9086-7836C1BD14AA}" type="datetimeFigureOut">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1533790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28" y="4787268"/>
            <a:ext cx="33124140" cy="7987664"/>
          </a:xfrm>
        </p:spPr>
        <p:txBody>
          <a:bodyPr anchor="b"/>
          <a:lstStyle>
            <a:lvl1pPr>
              <a:defRPr sz="16800"/>
            </a:lvl1pPr>
          </a:lstStyle>
          <a:p>
            <a:r>
              <a:rPr lang="en-US"/>
              <a:t>Click to edit Master title style</a:t>
            </a:r>
            <a:endParaRPr lang="en-US" dirty="0"/>
          </a:p>
        </p:txBody>
      </p:sp>
      <p:sp>
        <p:nvSpPr>
          <p:cNvPr id="3" name="Text Placeholder 2"/>
          <p:cNvSpPr>
            <a:spLocks noGrp="1"/>
          </p:cNvSpPr>
          <p:nvPr>
            <p:ph type="body" idx="1"/>
          </p:nvPr>
        </p:nvSpPr>
        <p:spPr>
          <a:xfrm>
            <a:off x="2620328" y="12850498"/>
            <a:ext cx="33124140" cy="4200524"/>
          </a:xfrm>
        </p:spPr>
        <p:txBody>
          <a:bodyPr/>
          <a:lstStyle>
            <a:lvl1pPr marL="0" indent="0">
              <a:buNone/>
              <a:defRPr sz="6720">
                <a:solidFill>
                  <a:schemeClr val="tx1">
                    <a:tint val="75000"/>
                  </a:schemeClr>
                </a:solidFill>
              </a:defRPr>
            </a:lvl1pPr>
            <a:lvl2pPr marL="1280160" indent="0">
              <a:buNone/>
              <a:defRPr sz="5600">
                <a:solidFill>
                  <a:schemeClr val="tx1">
                    <a:tint val="75000"/>
                  </a:schemeClr>
                </a:solidFill>
              </a:defRPr>
            </a:lvl2pPr>
            <a:lvl3pPr marL="2560320" indent="0">
              <a:buNone/>
              <a:defRPr sz="5040">
                <a:solidFill>
                  <a:schemeClr val="tx1">
                    <a:tint val="75000"/>
                  </a:schemeClr>
                </a:solidFill>
              </a:defRPr>
            </a:lvl3pPr>
            <a:lvl4pPr marL="3840480" indent="0">
              <a:buNone/>
              <a:defRPr sz="4480">
                <a:solidFill>
                  <a:schemeClr val="tx1">
                    <a:tint val="75000"/>
                  </a:schemeClr>
                </a:solidFill>
              </a:defRPr>
            </a:lvl4pPr>
            <a:lvl5pPr marL="5120640" indent="0">
              <a:buNone/>
              <a:defRPr sz="4480">
                <a:solidFill>
                  <a:schemeClr val="tx1">
                    <a:tint val="75000"/>
                  </a:schemeClr>
                </a:solidFill>
              </a:defRPr>
            </a:lvl5pPr>
            <a:lvl6pPr marL="6400800" indent="0">
              <a:buNone/>
              <a:defRPr sz="4480">
                <a:solidFill>
                  <a:schemeClr val="tx1">
                    <a:tint val="75000"/>
                  </a:schemeClr>
                </a:solidFill>
              </a:defRPr>
            </a:lvl6pPr>
            <a:lvl7pPr marL="7680960" indent="0">
              <a:buNone/>
              <a:defRPr sz="4480">
                <a:solidFill>
                  <a:schemeClr val="tx1">
                    <a:tint val="75000"/>
                  </a:schemeClr>
                </a:solidFill>
              </a:defRPr>
            </a:lvl7pPr>
            <a:lvl8pPr marL="8961120" indent="0">
              <a:buNone/>
              <a:defRPr sz="4480">
                <a:solidFill>
                  <a:schemeClr val="tx1">
                    <a:tint val="75000"/>
                  </a:schemeClr>
                </a:solidFill>
              </a:defRPr>
            </a:lvl8pPr>
            <a:lvl9pPr marL="10241280" indent="0">
              <a:buNone/>
              <a:defRPr sz="44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CCC78F-99FD-1546-9086-7836C1BD14AA}" type="datetimeFigureOut">
              <a:rPr lang="en-US" smtClean="0"/>
              <a:t>12/12/23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2952328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40330" y="5111750"/>
            <a:ext cx="16322040" cy="121837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442430" y="5111750"/>
            <a:ext cx="16322040" cy="121837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CCC78F-99FD-1546-9086-7836C1BD14AA}" type="datetimeFigureOut">
              <a:rPr lang="en-US" smtClean="0"/>
              <a:t>12/12/23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4044344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022352"/>
            <a:ext cx="33124140" cy="37115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45334" y="4707256"/>
            <a:ext cx="16247029" cy="2306954"/>
          </a:xfrm>
        </p:spPr>
        <p:txBody>
          <a:bodyPr anchor="b"/>
          <a:lstStyle>
            <a:lvl1pPr marL="0" indent="0">
              <a:buNone/>
              <a:defRPr sz="6720" b="1"/>
            </a:lvl1pPr>
            <a:lvl2pPr marL="1280160" indent="0">
              <a:buNone/>
              <a:defRPr sz="5600" b="1"/>
            </a:lvl2pPr>
            <a:lvl3pPr marL="2560320" indent="0">
              <a:buNone/>
              <a:defRPr sz="5040" b="1"/>
            </a:lvl3pPr>
            <a:lvl4pPr marL="3840480" indent="0">
              <a:buNone/>
              <a:defRPr sz="4480" b="1"/>
            </a:lvl4pPr>
            <a:lvl5pPr marL="5120640" indent="0">
              <a:buNone/>
              <a:defRPr sz="4480" b="1"/>
            </a:lvl5pPr>
            <a:lvl6pPr marL="6400800" indent="0">
              <a:buNone/>
              <a:defRPr sz="4480" b="1"/>
            </a:lvl6pPr>
            <a:lvl7pPr marL="7680960" indent="0">
              <a:buNone/>
              <a:defRPr sz="4480" b="1"/>
            </a:lvl7pPr>
            <a:lvl8pPr marL="8961120" indent="0">
              <a:buNone/>
              <a:defRPr sz="4480" b="1"/>
            </a:lvl8pPr>
            <a:lvl9pPr marL="10241280" indent="0">
              <a:buNone/>
              <a:defRPr sz="4480" b="1"/>
            </a:lvl9pPr>
          </a:lstStyle>
          <a:p>
            <a:pPr lvl="0"/>
            <a:r>
              <a:rPr lang="en-US"/>
              <a:t>Click to edit Master text styles</a:t>
            </a:r>
          </a:p>
        </p:txBody>
      </p:sp>
      <p:sp>
        <p:nvSpPr>
          <p:cNvPr id="4" name="Content Placeholder 3"/>
          <p:cNvSpPr>
            <a:spLocks noGrp="1"/>
          </p:cNvSpPr>
          <p:nvPr>
            <p:ph sz="half" idx="2"/>
          </p:nvPr>
        </p:nvSpPr>
        <p:spPr>
          <a:xfrm>
            <a:off x="2645334" y="7014210"/>
            <a:ext cx="16247029" cy="103168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442430" y="4707256"/>
            <a:ext cx="16327042" cy="2306954"/>
          </a:xfrm>
        </p:spPr>
        <p:txBody>
          <a:bodyPr anchor="b"/>
          <a:lstStyle>
            <a:lvl1pPr marL="0" indent="0">
              <a:buNone/>
              <a:defRPr sz="6720" b="1"/>
            </a:lvl1pPr>
            <a:lvl2pPr marL="1280160" indent="0">
              <a:buNone/>
              <a:defRPr sz="5600" b="1"/>
            </a:lvl2pPr>
            <a:lvl3pPr marL="2560320" indent="0">
              <a:buNone/>
              <a:defRPr sz="5040" b="1"/>
            </a:lvl3pPr>
            <a:lvl4pPr marL="3840480" indent="0">
              <a:buNone/>
              <a:defRPr sz="4480" b="1"/>
            </a:lvl4pPr>
            <a:lvl5pPr marL="5120640" indent="0">
              <a:buNone/>
              <a:defRPr sz="4480" b="1"/>
            </a:lvl5pPr>
            <a:lvl6pPr marL="6400800" indent="0">
              <a:buNone/>
              <a:defRPr sz="4480" b="1"/>
            </a:lvl6pPr>
            <a:lvl7pPr marL="7680960" indent="0">
              <a:buNone/>
              <a:defRPr sz="4480" b="1"/>
            </a:lvl7pPr>
            <a:lvl8pPr marL="8961120" indent="0">
              <a:buNone/>
              <a:defRPr sz="4480" b="1"/>
            </a:lvl8pPr>
            <a:lvl9pPr marL="10241280" indent="0">
              <a:buNone/>
              <a:defRPr sz="4480" b="1"/>
            </a:lvl9pPr>
          </a:lstStyle>
          <a:p>
            <a:pPr lvl="0"/>
            <a:r>
              <a:rPr lang="en-US"/>
              <a:t>Click to edit Master text styles</a:t>
            </a:r>
          </a:p>
        </p:txBody>
      </p:sp>
      <p:sp>
        <p:nvSpPr>
          <p:cNvPr id="6" name="Content Placeholder 5"/>
          <p:cNvSpPr>
            <a:spLocks noGrp="1"/>
          </p:cNvSpPr>
          <p:nvPr>
            <p:ph sz="quarter" idx="4"/>
          </p:nvPr>
        </p:nvSpPr>
        <p:spPr>
          <a:xfrm>
            <a:off x="19442430" y="7014210"/>
            <a:ext cx="16327042" cy="103168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CCC78F-99FD-1546-9086-7836C1BD14AA}" type="datetimeFigureOut">
              <a:rPr lang="en-US" smtClean="0"/>
              <a:t>12/12/23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642213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CCC78F-99FD-1546-9086-7836C1BD14AA}" type="datetimeFigureOut">
              <a:rPr lang="en-US" smtClean="0"/>
              <a:t>12/12/23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3828383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CCC78F-99FD-1546-9086-7836C1BD14AA}" type="datetimeFigureOut">
              <a:rPr lang="en-US" smtClean="0"/>
              <a:t>12/12/23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302203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280160"/>
            <a:ext cx="12386547" cy="4480560"/>
          </a:xfrm>
        </p:spPr>
        <p:txBody>
          <a:bodyPr anchor="b"/>
          <a:lstStyle>
            <a:lvl1pPr>
              <a:defRPr sz="8960"/>
            </a:lvl1pPr>
          </a:lstStyle>
          <a:p>
            <a:r>
              <a:rPr lang="en-US"/>
              <a:t>Click to edit Master title style</a:t>
            </a:r>
            <a:endParaRPr lang="en-US" dirty="0"/>
          </a:p>
        </p:txBody>
      </p:sp>
      <p:sp>
        <p:nvSpPr>
          <p:cNvPr id="3" name="Content Placeholder 2"/>
          <p:cNvSpPr>
            <a:spLocks noGrp="1"/>
          </p:cNvSpPr>
          <p:nvPr>
            <p:ph idx="1"/>
          </p:nvPr>
        </p:nvSpPr>
        <p:spPr>
          <a:xfrm>
            <a:off x="16327042" y="2764791"/>
            <a:ext cx="19442430" cy="13646150"/>
          </a:xfrm>
        </p:spPr>
        <p:txBody>
          <a:bodyPr/>
          <a:lstStyle>
            <a:lvl1pPr>
              <a:defRPr sz="8960"/>
            </a:lvl1pPr>
            <a:lvl2pPr>
              <a:defRPr sz="7840"/>
            </a:lvl2pPr>
            <a:lvl3pPr>
              <a:defRPr sz="6720"/>
            </a:lvl3pPr>
            <a:lvl4pPr>
              <a:defRPr sz="5600"/>
            </a:lvl4pPr>
            <a:lvl5pPr>
              <a:defRPr sz="5600"/>
            </a:lvl5pPr>
            <a:lvl6pPr>
              <a:defRPr sz="5600"/>
            </a:lvl6pPr>
            <a:lvl7pPr>
              <a:defRPr sz="5600"/>
            </a:lvl7pPr>
            <a:lvl8pPr>
              <a:defRPr sz="5600"/>
            </a:lvl8pPr>
            <a:lvl9pPr>
              <a:defRPr sz="5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45334" y="5760720"/>
            <a:ext cx="12386547" cy="10672446"/>
          </a:xfrm>
        </p:spPr>
        <p:txBody>
          <a:bodyPr/>
          <a:lstStyle>
            <a:lvl1pPr marL="0" indent="0">
              <a:buNone/>
              <a:defRPr sz="4480"/>
            </a:lvl1pPr>
            <a:lvl2pPr marL="1280160" indent="0">
              <a:buNone/>
              <a:defRPr sz="3920"/>
            </a:lvl2pPr>
            <a:lvl3pPr marL="2560320" indent="0">
              <a:buNone/>
              <a:defRPr sz="3360"/>
            </a:lvl3pPr>
            <a:lvl4pPr marL="3840480" indent="0">
              <a:buNone/>
              <a:defRPr sz="2800"/>
            </a:lvl4pPr>
            <a:lvl5pPr marL="5120640" indent="0">
              <a:buNone/>
              <a:defRPr sz="2800"/>
            </a:lvl5pPr>
            <a:lvl6pPr marL="6400800" indent="0">
              <a:buNone/>
              <a:defRPr sz="2800"/>
            </a:lvl6pPr>
            <a:lvl7pPr marL="7680960" indent="0">
              <a:buNone/>
              <a:defRPr sz="2800"/>
            </a:lvl7pPr>
            <a:lvl8pPr marL="8961120" indent="0">
              <a:buNone/>
              <a:defRPr sz="2800"/>
            </a:lvl8pPr>
            <a:lvl9pPr marL="10241280" indent="0">
              <a:buNone/>
              <a:defRPr sz="2800"/>
            </a:lvl9pPr>
          </a:lstStyle>
          <a:p>
            <a:pPr lvl="0"/>
            <a:r>
              <a:rPr lang="en-US"/>
              <a:t>Click to edit Master text styles</a:t>
            </a:r>
          </a:p>
        </p:txBody>
      </p:sp>
      <p:sp>
        <p:nvSpPr>
          <p:cNvPr id="5" name="Date Placeholder 4"/>
          <p:cNvSpPr>
            <a:spLocks noGrp="1"/>
          </p:cNvSpPr>
          <p:nvPr>
            <p:ph type="dt" sz="half" idx="10"/>
          </p:nvPr>
        </p:nvSpPr>
        <p:spPr/>
        <p:txBody>
          <a:bodyPr/>
          <a:lstStyle/>
          <a:p>
            <a:fld id="{85CCC78F-99FD-1546-9086-7836C1BD14AA}" type="datetimeFigureOut">
              <a:rPr lang="en-US" smtClean="0"/>
              <a:t>12/12/23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23314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1280160"/>
            <a:ext cx="12386547" cy="4480560"/>
          </a:xfrm>
        </p:spPr>
        <p:txBody>
          <a:bodyPr anchor="b"/>
          <a:lstStyle>
            <a:lvl1pPr>
              <a:defRPr sz="89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6327042" y="2764791"/>
            <a:ext cx="19442430" cy="13646150"/>
          </a:xfrm>
        </p:spPr>
        <p:txBody>
          <a:bodyPr anchor="t"/>
          <a:lstStyle>
            <a:lvl1pPr marL="0" indent="0">
              <a:buNone/>
              <a:defRPr sz="8960"/>
            </a:lvl1pPr>
            <a:lvl2pPr marL="1280160" indent="0">
              <a:buNone/>
              <a:defRPr sz="7840"/>
            </a:lvl2pPr>
            <a:lvl3pPr marL="2560320" indent="0">
              <a:buNone/>
              <a:defRPr sz="6720"/>
            </a:lvl3pPr>
            <a:lvl4pPr marL="3840480" indent="0">
              <a:buNone/>
              <a:defRPr sz="5600"/>
            </a:lvl4pPr>
            <a:lvl5pPr marL="5120640" indent="0">
              <a:buNone/>
              <a:defRPr sz="5600"/>
            </a:lvl5pPr>
            <a:lvl6pPr marL="6400800" indent="0">
              <a:buNone/>
              <a:defRPr sz="5600"/>
            </a:lvl6pPr>
            <a:lvl7pPr marL="7680960" indent="0">
              <a:buNone/>
              <a:defRPr sz="5600"/>
            </a:lvl7pPr>
            <a:lvl8pPr marL="8961120" indent="0">
              <a:buNone/>
              <a:defRPr sz="5600"/>
            </a:lvl8pPr>
            <a:lvl9pPr marL="10241280" indent="0">
              <a:buNone/>
              <a:defRPr sz="5600"/>
            </a:lvl9pPr>
          </a:lstStyle>
          <a:p>
            <a:r>
              <a:rPr lang="en-US"/>
              <a:t>Click icon to add picture</a:t>
            </a:r>
            <a:endParaRPr lang="en-US" dirty="0"/>
          </a:p>
        </p:txBody>
      </p:sp>
      <p:sp>
        <p:nvSpPr>
          <p:cNvPr id="4" name="Text Placeholder 3"/>
          <p:cNvSpPr>
            <a:spLocks noGrp="1"/>
          </p:cNvSpPr>
          <p:nvPr>
            <p:ph type="body" sz="half" idx="2"/>
          </p:nvPr>
        </p:nvSpPr>
        <p:spPr>
          <a:xfrm>
            <a:off x="2645334" y="5760720"/>
            <a:ext cx="12386547" cy="10672446"/>
          </a:xfrm>
        </p:spPr>
        <p:txBody>
          <a:bodyPr/>
          <a:lstStyle>
            <a:lvl1pPr marL="0" indent="0">
              <a:buNone/>
              <a:defRPr sz="4480"/>
            </a:lvl1pPr>
            <a:lvl2pPr marL="1280160" indent="0">
              <a:buNone/>
              <a:defRPr sz="3920"/>
            </a:lvl2pPr>
            <a:lvl3pPr marL="2560320" indent="0">
              <a:buNone/>
              <a:defRPr sz="3360"/>
            </a:lvl3pPr>
            <a:lvl4pPr marL="3840480" indent="0">
              <a:buNone/>
              <a:defRPr sz="2800"/>
            </a:lvl4pPr>
            <a:lvl5pPr marL="5120640" indent="0">
              <a:buNone/>
              <a:defRPr sz="2800"/>
            </a:lvl5pPr>
            <a:lvl6pPr marL="6400800" indent="0">
              <a:buNone/>
              <a:defRPr sz="2800"/>
            </a:lvl6pPr>
            <a:lvl7pPr marL="7680960" indent="0">
              <a:buNone/>
              <a:defRPr sz="2800"/>
            </a:lvl7pPr>
            <a:lvl8pPr marL="8961120" indent="0">
              <a:buNone/>
              <a:defRPr sz="2800"/>
            </a:lvl8pPr>
            <a:lvl9pPr marL="10241280" indent="0">
              <a:buNone/>
              <a:defRPr sz="2800"/>
            </a:lvl9pPr>
          </a:lstStyle>
          <a:p>
            <a:pPr lvl="0"/>
            <a:r>
              <a:rPr lang="en-US"/>
              <a:t>Click to edit Master text styles</a:t>
            </a:r>
          </a:p>
        </p:txBody>
      </p:sp>
      <p:sp>
        <p:nvSpPr>
          <p:cNvPr id="5" name="Date Placeholder 4"/>
          <p:cNvSpPr>
            <a:spLocks noGrp="1"/>
          </p:cNvSpPr>
          <p:nvPr>
            <p:ph type="dt" sz="half" idx="10"/>
          </p:nvPr>
        </p:nvSpPr>
        <p:spPr/>
        <p:txBody>
          <a:bodyPr/>
          <a:lstStyle/>
          <a:p>
            <a:fld id="{85CCC78F-99FD-1546-9086-7836C1BD14AA}" type="datetimeFigureOut">
              <a:rPr lang="en-US" smtClean="0"/>
              <a:t>12/12/23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6B8103-3731-8745-A886-85362C643691}" type="slidenum">
              <a:rPr lang="en-US" smtClean="0"/>
              <a:t>‹#›</a:t>
            </a:fld>
            <a:endParaRPr lang="en-US"/>
          </a:p>
        </p:txBody>
      </p:sp>
    </p:spTree>
    <p:extLst>
      <p:ext uri="{BB962C8B-B14F-4D97-AF65-F5344CB8AC3E}">
        <p14:creationId xmlns:p14="http://schemas.microsoft.com/office/powerpoint/2010/main" val="34933756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022352"/>
            <a:ext cx="33124140" cy="37115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40330" y="5111750"/>
            <a:ext cx="33124140" cy="1218374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40330" y="17797781"/>
            <a:ext cx="8641080" cy="1022350"/>
          </a:xfrm>
          <a:prstGeom prst="rect">
            <a:avLst/>
          </a:prstGeom>
        </p:spPr>
        <p:txBody>
          <a:bodyPr vert="horz" lIns="91440" tIns="45720" rIns="91440" bIns="45720" rtlCol="0" anchor="ctr"/>
          <a:lstStyle>
            <a:lvl1pPr algn="l">
              <a:defRPr sz="3360">
                <a:solidFill>
                  <a:schemeClr val="tx1">
                    <a:tint val="75000"/>
                  </a:schemeClr>
                </a:solidFill>
              </a:defRPr>
            </a:lvl1pPr>
          </a:lstStyle>
          <a:p>
            <a:fld id="{85CCC78F-99FD-1546-9086-7836C1BD14AA}" type="datetimeFigureOut">
              <a:rPr lang="en-US" smtClean="0"/>
              <a:t>12/12/23</a:t>
            </a:fld>
            <a:endParaRPr lang="en-US"/>
          </a:p>
        </p:txBody>
      </p:sp>
      <p:sp>
        <p:nvSpPr>
          <p:cNvPr id="5" name="Footer Placeholder 4"/>
          <p:cNvSpPr>
            <a:spLocks noGrp="1"/>
          </p:cNvSpPr>
          <p:nvPr>
            <p:ph type="ftr" sz="quarter" idx="3"/>
          </p:nvPr>
        </p:nvSpPr>
        <p:spPr>
          <a:xfrm>
            <a:off x="12721590" y="17797781"/>
            <a:ext cx="12961620" cy="1022350"/>
          </a:xfrm>
          <a:prstGeom prst="rect">
            <a:avLst/>
          </a:prstGeom>
        </p:spPr>
        <p:txBody>
          <a:bodyPr vert="horz" lIns="91440" tIns="45720" rIns="91440" bIns="45720" rtlCol="0" anchor="ctr"/>
          <a:lstStyle>
            <a:lvl1pPr algn="ctr">
              <a:defRPr sz="33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17797781"/>
            <a:ext cx="8641080" cy="1022350"/>
          </a:xfrm>
          <a:prstGeom prst="rect">
            <a:avLst/>
          </a:prstGeom>
        </p:spPr>
        <p:txBody>
          <a:bodyPr vert="horz" lIns="91440" tIns="45720" rIns="91440" bIns="45720" rtlCol="0" anchor="ctr"/>
          <a:lstStyle>
            <a:lvl1pPr algn="r">
              <a:defRPr sz="3360">
                <a:solidFill>
                  <a:schemeClr val="tx1">
                    <a:tint val="75000"/>
                  </a:schemeClr>
                </a:solidFill>
              </a:defRPr>
            </a:lvl1pPr>
          </a:lstStyle>
          <a:p>
            <a:fld id="{0D6B8103-3731-8745-A886-85362C643691}" type="slidenum">
              <a:rPr lang="en-US" smtClean="0"/>
              <a:t>‹#›</a:t>
            </a:fld>
            <a:endParaRPr lang="en-US"/>
          </a:p>
        </p:txBody>
      </p:sp>
    </p:spTree>
    <p:extLst>
      <p:ext uri="{BB962C8B-B14F-4D97-AF65-F5344CB8AC3E}">
        <p14:creationId xmlns:p14="http://schemas.microsoft.com/office/powerpoint/2010/main" val="10253470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560320" rtl="0" eaLnBrk="1" latinLnBrk="0" hangingPunct="1">
        <a:lnSpc>
          <a:spcPct val="90000"/>
        </a:lnSpc>
        <a:spcBef>
          <a:spcPct val="0"/>
        </a:spcBef>
        <a:buNone/>
        <a:defRPr sz="12320" kern="1200">
          <a:solidFill>
            <a:schemeClr val="tx1"/>
          </a:solidFill>
          <a:latin typeface="+mj-lt"/>
          <a:ea typeface="+mj-ea"/>
          <a:cs typeface="+mj-cs"/>
        </a:defRPr>
      </a:lvl1pPr>
    </p:titleStyle>
    <p:bodyStyle>
      <a:lvl1pPr marL="640080" indent="-640080" algn="l" defTabSz="2560320" rtl="0" eaLnBrk="1" latinLnBrk="0" hangingPunct="1">
        <a:lnSpc>
          <a:spcPct val="90000"/>
        </a:lnSpc>
        <a:spcBef>
          <a:spcPts val="2800"/>
        </a:spcBef>
        <a:buFont typeface="Arial" panose="020B0604020202020204" pitchFamily="34" charset="0"/>
        <a:buChar char="•"/>
        <a:defRPr sz="7840" kern="1200">
          <a:solidFill>
            <a:schemeClr val="tx1"/>
          </a:solidFill>
          <a:latin typeface="+mn-lt"/>
          <a:ea typeface="+mn-ea"/>
          <a:cs typeface="+mn-cs"/>
        </a:defRPr>
      </a:lvl1pPr>
      <a:lvl2pPr marL="1920240" indent="-640080" algn="l" defTabSz="2560320" rtl="0" eaLnBrk="1" latinLnBrk="0" hangingPunct="1">
        <a:lnSpc>
          <a:spcPct val="90000"/>
        </a:lnSpc>
        <a:spcBef>
          <a:spcPts val="1400"/>
        </a:spcBef>
        <a:buFont typeface="Arial" panose="020B0604020202020204" pitchFamily="34" charset="0"/>
        <a:buChar char="•"/>
        <a:defRPr sz="6720" kern="1200">
          <a:solidFill>
            <a:schemeClr val="tx1"/>
          </a:solidFill>
          <a:latin typeface="+mn-lt"/>
          <a:ea typeface="+mn-ea"/>
          <a:cs typeface="+mn-cs"/>
        </a:defRPr>
      </a:lvl2pPr>
      <a:lvl3pPr marL="3200400" indent="-640080" algn="l" defTabSz="2560320" rtl="0" eaLnBrk="1" latinLnBrk="0" hangingPunct="1">
        <a:lnSpc>
          <a:spcPct val="90000"/>
        </a:lnSpc>
        <a:spcBef>
          <a:spcPts val="1400"/>
        </a:spcBef>
        <a:buFont typeface="Arial" panose="020B0604020202020204" pitchFamily="34" charset="0"/>
        <a:buChar char="•"/>
        <a:defRPr sz="5600" kern="1200">
          <a:solidFill>
            <a:schemeClr val="tx1"/>
          </a:solidFill>
          <a:latin typeface="+mn-lt"/>
          <a:ea typeface="+mn-ea"/>
          <a:cs typeface="+mn-cs"/>
        </a:defRPr>
      </a:lvl3pPr>
      <a:lvl4pPr marL="4480560" indent="-640080" algn="l" defTabSz="2560320" rtl="0" eaLnBrk="1" latinLnBrk="0" hangingPunct="1">
        <a:lnSpc>
          <a:spcPct val="90000"/>
        </a:lnSpc>
        <a:spcBef>
          <a:spcPts val="1400"/>
        </a:spcBef>
        <a:buFont typeface="Arial" panose="020B0604020202020204" pitchFamily="34" charset="0"/>
        <a:buChar char="•"/>
        <a:defRPr sz="5040" kern="1200">
          <a:solidFill>
            <a:schemeClr val="tx1"/>
          </a:solidFill>
          <a:latin typeface="+mn-lt"/>
          <a:ea typeface="+mn-ea"/>
          <a:cs typeface="+mn-cs"/>
        </a:defRPr>
      </a:lvl4pPr>
      <a:lvl5pPr marL="5760720" indent="-640080" algn="l" defTabSz="2560320" rtl="0" eaLnBrk="1" latinLnBrk="0" hangingPunct="1">
        <a:lnSpc>
          <a:spcPct val="90000"/>
        </a:lnSpc>
        <a:spcBef>
          <a:spcPts val="1400"/>
        </a:spcBef>
        <a:buFont typeface="Arial" panose="020B0604020202020204" pitchFamily="34" charset="0"/>
        <a:buChar char="•"/>
        <a:defRPr sz="5040" kern="1200">
          <a:solidFill>
            <a:schemeClr val="tx1"/>
          </a:solidFill>
          <a:latin typeface="+mn-lt"/>
          <a:ea typeface="+mn-ea"/>
          <a:cs typeface="+mn-cs"/>
        </a:defRPr>
      </a:lvl5pPr>
      <a:lvl6pPr marL="7040880" indent="-640080" algn="l" defTabSz="2560320" rtl="0" eaLnBrk="1" latinLnBrk="0" hangingPunct="1">
        <a:lnSpc>
          <a:spcPct val="90000"/>
        </a:lnSpc>
        <a:spcBef>
          <a:spcPts val="1400"/>
        </a:spcBef>
        <a:buFont typeface="Arial" panose="020B0604020202020204" pitchFamily="34" charset="0"/>
        <a:buChar char="•"/>
        <a:defRPr sz="5040" kern="1200">
          <a:solidFill>
            <a:schemeClr val="tx1"/>
          </a:solidFill>
          <a:latin typeface="+mn-lt"/>
          <a:ea typeface="+mn-ea"/>
          <a:cs typeface="+mn-cs"/>
        </a:defRPr>
      </a:lvl6pPr>
      <a:lvl7pPr marL="8321040" indent="-640080" algn="l" defTabSz="2560320" rtl="0" eaLnBrk="1" latinLnBrk="0" hangingPunct="1">
        <a:lnSpc>
          <a:spcPct val="90000"/>
        </a:lnSpc>
        <a:spcBef>
          <a:spcPts val="1400"/>
        </a:spcBef>
        <a:buFont typeface="Arial" panose="020B0604020202020204" pitchFamily="34" charset="0"/>
        <a:buChar char="•"/>
        <a:defRPr sz="5040" kern="1200">
          <a:solidFill>
            <a:schemeClr val="tx1"/>
          </a:solidFill>
          <a:latin typeface="+mn-lt"/>
          <a:ea typeface="+mn-ea"/>
          <a:cs typeface="+mn-cs"/>
        </a:defRPr>
      </a:lvl7pPr>
      <a:lvl8pPr marL="9601200" indent="-640080" algn="l" defTabSz="2560320" rtl="0" eaLnBrk="1" latinLnBrk="0" hangingPunct="1">
        <a:lnSpc>
          <a:spcPct val="90000"/>
        </a:lnSpc>
        <a:spcBef>
          <a:spcPts val="1400"/>
        </a:spcBef>
        <a:buFont typeface="Arial" panose="020B0604020202020204" pitchFamily="34" charset="0"/>
        <a:buChar char="•"/>
        <a:defRPr sz="5040" kern="1200">
          <a:solidFill>
            <a:schemeClr val="tx1"/>
          </a:solidFill>
          <a:latin typeface="+mn-lt"/>
          <a:ea typeface="+mn-ea"/>
          <a:cs typeface="+mn-cs"/>
        </a:defRPr>
      </a:lvl8pPr>
      <a:lvl9pPr marL="10881360" indent="-640080" algn="l" defTabSz="2560320" rtl="0" eaLnBrk="1" latinLnBrk="0" hangingPunct="1">
        <a:lnSpc>
          <a:spcPct val="90000"/>
        </a:lnSpc>
        <a:spcBef>
          <a:spcPts val="1400"/>
        </a:spcBef>
        <a:buFont typeface="Arial" panose="020B0604020202020204" pitchFamily="34" charset="0"/>
        <a:buChar char="•"/>
        <a:defRPr sz="5040" kern="1200">
          <a:solidFill>
            <a:schemeClr val="tx1"/>
          </a:solidFill>
          <a:latin typeface="+mn-lt"/>
          <a:ea typeface="+mn-ea"/>
          <a:cs typeface="+mn-cs"/>
        </a:defRPr>
      </a:lvl9pPr>
    </p:bodyStyle>
    <p:otherStyle>
      <a:defPPr>
        <a:defRPr lang="en-US"/>
      </a:defPPr>
      <a:lvl1pPr marL="0" algn="l" defTabSz="2560320" rtl="0" eaLnBrk="1" latinLnBrk="0" hangingPunct="1">
        <a:defRPr sz="5040" kern="1200">
          <a:solidFill>
            <a:schemeClr val="tx1"/>
          </a:solidFill>
          <a:latin typeface="+mn-lt"/>
          <a:ea typeface="+mn-ea"/>
          <a:cs typeface="+mn-cs"/>
        </a:defRPr>
      </a:lvl1pPr>
      <a:lvl2pPr marL="1280160" algn="l" defTabSz="2560320" rtl="0" eaLnBrk="1" latinLnBrk="0" hangingPunct="1">
        <a:defRPr sz="5040" kern="1200">
          <a:solidFill>
            <a:schemeClr val="tx1"/>
          </a:solidFill>
          <a:latin typeface="+mn-lt"/>
          <a:ea typeface="+mn-ea"/>
          <a:cs typeface="+mn-cs"/>
        </a:defRPr>
      </a:lvl2pPr>
      <a:lvl3pPr marL="2560320" algn="l" defTabSz="2560320" rtl="0" eaLnBrk="1" latinLnBrk="0" hangingPunct="1">
        <a:defRPr sz="5040" kern="1200">
          <a:solidFill>
            <a:schemeClr val="tx1"/>
          </a:solidFill>
          <a:latin typeface="+mn-lt"/>
          <a:ea typeface="+mn-ea"/>
          <a:cs typeface="+mn-cs"/>
        </a:defRPr>
      </a:lvl3pPr>
      <a:lvl4pPr marL="3840480" algn="l" defTabSz="2560320" rtl="0" eaLnBrk="1" latinLnBrk="0" hangingPunct="1">
        <a:defRPr sz="5040" kern="1200">
          <a:solidFill>
            <a:schemeClr val="tx1"/>
          </a:solidFill>
          <a:latin typeface="+mn-lt"/>
          <a:ea typeface="+mn-ea"/>
          <a:cs typeface="+mn-cs"/>
        </a:defRPr>
      </a:lvl4pPr>
      <a:lvl5pPr marL="5120640" algn="l" defTabSz="2560320" rtl="0" eaLnBrk="1" latinLnBrk="0" hangingPunct="1">
        <a:defRPr sz="5040" kern="1200">
          <a:solidFill>
            <a:schemeClr val="tx1"/>
          </a:solidFill>
          <a:latin typeface="+mn-lt"/>
          <a:ea typeface="+mn-ea"/>
          <a:cs typeface="+mn-cs"/>
        </a:defRPr>
      </a:lvl5pPr>
      <a:lvl6pPr marL="6400800" algn="l" defTabSz="2560320" rtl="0" eaLnBrk="1" latinLnBrk="0" hangingPunct="1">
        <a:defRPr sz="5040" kern="1200">
          <a:solidFill>
            <a:schemeClr val="tx1"/>
          </a:solidFill>
          <a:latin typeface="+mn-lt"/>
          <a:ea typeface="+mn-ea"/>
          <a:cs typeface="+mn-cs"/>
        </a:defRPr>
      </a:lvl6pPr>
      <a:lvl7pPr marL="7680960" algn="l" defTabSz="2560320" rtl="0" eaLnBrk="1" latinLnBrk="0" hangingPunct="1">
        <a:defRPr sz="5040" kern="1200">
          <a:solidFill>
            <a:schemeClr val="tx1"/>
          </a:solidFill>
          <a:latin typeface="+mn-lt"/>
          <a:ea typeface="+mn-ea"/>
          <a:cs typeface="+mn-cs"/>
        </a:defRPr>
      </a:lvl7pPr>
      <a:lvl8pPr marL="8961120" algn="l" defTabSz="2560320" rtl="0" eaLnBrk="1" latinLnBrk="0" hangingPunct="1">
        <a:defRPr sz="5040" kern="1200">
          <a:solidFill>
            <a:schemeClr val="tx1"/>
          </a:solidFill>
          <a:latin typeface="+mn-lt"/>
          <a:ea typeface="+mn-ea"/>
          <a:cs typeface="+mn-cs"/>
        </a:defRPr>
      </a:lvl8pPr>
      <a:lvl9pPr marL="10241280" algn="l" defTabSz="2560320" rtl="0" eaLnBrk="1" latinLnBrk="0" hangingPunct="1">
        <a:defRPr sz="50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jpe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jpe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60391BB-1207-C8EA-B30A-903699F8C0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04" y="-43622"/>
            <a:ext cx="38579287" cy="19289644"/>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B058824-7765-F9ED-BF02-2B9D2BBDC5B7}"/>
              </a:ext>
            </a:extLst>
          </p:cNvPr>
          <p:cNvSpPr/>
          <p:nvPr/>
        </p:nvSpPr>
        <p:spPr>
          <a:xfrm>
            <a:off x="776377" y="2091763"/>
            <a:ext cx="9489057" cy="15976323"/>
          </a:xfrm>
          <a:prstGeom prst="rect">
            <a:avLst/>
          </a:prstGeom>
          <a:solidFill>
            <a:srgbClr val="FFFFFF">
              <a:alpha val="9058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365760" tIns="182880" rIns="365760" bIns="182880" rtlCol="0" anchor="t" anchorCtr="0"/>
          <a:lstStyle/>
          <a:p>
            <a:pPr algn="ctr"/>
            <a:r>
              <a:rPr lang="en-US" sz="2800" b="1" dirty="0">
                <a:solidFill>
                  <a:schemeClr val="accent1">
                    <a:lumMod val="50000"/>
                  </a:schemeClr>
                </a:solidFill>
              </a:rPr>
              <a:t>Background &amp; Motivation</a:t>
            </a: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pPr algn="ctr"/>
            <a:endParaRPr lang="en-US" sz="1400" b="1" dirty="0">
              <a:solidFill>
                <a:schemeClr val="accent1">
                  <a:lumMod val="50000"/>
                </a:schemeClr>
              </a:solidFill>
            </a:endParaRPr>
          </a:p>
          <a:p>
            <a:endParaRPr lang="en-US" sz="1400" b="1" dirty="0">
              <a:solidFill>
                <a:schemeClr val="accent1">
                  <a:lumMod val="50000"/>
                </a:schemeClr>
              </a:solidFill>
            </a:endParaRPr>
          </a:p>
          <a:p>
            <a:pPr algn="just"/>
            <a:r>
              <a:rPr lang="en-US" sz="1400" dirty="0">
                <a:solidFill>
                  <a:schemeClr val="accent1">
                    <a:lumMod val="50000"/>
                  </a:schemeClr>
                </a:solidFill>
              </a:rPr>
              <a:t>Humans have left a very visible footprint on the Earth that allows us to study populations from space. Global high-resolution datasets like Landsat</a:t>
            </a:r>
            <a:r>
              <a:rPr lang="en-US" sz="1400" baseline="30000" dirty="0">
                <a:solidFill>
                  <a:schemeClr val="accent1">
                    <a:lumMod val="50000"/>
                  </a:schemeClr>
                </a:solidFill>
              </a:rPr>
              <a:t>1</a:t>
            </a:r>
            <a:r>
              <a:rPr lang="en-US" sz="1400" dirty="0">
                <a:solidFill>
                  <a:schemeClr val="accent1">
                    <a:lumMod val="50000"/>
                  </a:schemeClr>
                </a:solidFill>
              </a:rPr>
              <a:t> are available for public use through platforms like Google Earth Engine.</a:t>
            </a:r>
            <a:r>
              <a:rPr lang="en-US" sz="1400" baseline="30000" dirty="0">
                <a:solidFill>
                  <a:schemeClr val="accent1">
                    <a:lumMod val="50000"/>
                  </a:schemeClr>
                </a:solidFill>
              </a:rPr>
              <a:t>2</a:t>
            </a: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endParaRPr lang="en-US" sz="1400" baseline="30000" dirty="0">
              <a:solidFill>
                <a:schemeClr val="accent1">
                  <a:lumMod val="50000"/>
                </a:schemeClr>
              </a:solidFill>
            </a:endParaRPr>
          </a:p>
          <a:p>
            <a:pPr algn="just"/>
            <a:r>
              <a:rPr lang="en-US" sz="1400" dirty="0">
                <a:solidFill>
                  <a:schemeClr val="accent1">
                    <a:lumMod val="50000"/>
                  </a:schemeClr>
                </a:solidFill>
              </a:rPr>
              <a:t>At night, human settlements emit faint light into space that is captured nightly by the VIIRS instrument aboard the Suomi NPP satellite.</a:t>
            </a:r>
            <a:r>
              <a:rPr lang="en-US" sz="1400" baseline="30000" dirty="0">
                <a:solidFill>
                  <a:schemeClr val="accent1">
                    <a:lumMod val="50000"/>
                  </a:schemeClr>
                </a:solidFill>
              </a:rPr>
              <a:t>3</a:t>
            </a:r>
            <a:r>
              <a:rPr lang="en-US" sz="1400" dirty="0">
                <a:solidFill>
                  <a:schemeClr val="accent1">
                    <a:lumMod val="50000"/>
                  </a:schemeClr>
                </a:solidFill>
              </a:rPr>
              <a:t> However, the relatively weak signals reduce the resolution to about 500 meters squared.</a:t>
            </a: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endParaRPr lang="en-US" sz="1400" dirty="0">
              <a:solidFill>
                <a:schemeClr val="accent1">
                  <a:lumMod val="50000"/>
                </a:schemeClr>
              </a:solidFill>
            </a:endParaRPr>
          </a:p>
          <a:p>
            <a:pPr algn="just"/>
            <a:r>
              <a:rPr lang="en-US" sz="1400" dirty="0">
                <a:solidFill>
                  <a:schemeClr val="accent1">
                    <a:lumMod val="50000"/>
                  </a:schemeClr>
                </a:solidFill>
              </a:rPr>
              <a:t>Research shows that night lights correlate strongly with mean household wealth as measured by ground surveys.</a:t>
            </a:r>
            <a:r>
              <a:rPr lang="en-US" sz="1400" baseline="30000" dirty="0">
                <a:solidFill>
                  <a:schemeClr val="accent1">
                    <a:lumMod val="50000"/>
                  </a:schemeClr>
                </a:solidFill>
              </a:rPr>
              <a:t>4</a:t>
            </a:r>
            <a:r>
              <a:rPr lang="en-US" sz="1400" dirty="0">
                <a:solidFill>
                  <a:schemeClr val="accent1">
                    <a:lumMod val="50000"/>
                  </a:schemeClr>
                </a:solidFill>
              </a:rPr>
              <a:t> This means that night lights can serve as a proxy for measuring livelihoods. This is especially useful in Sub-Saharan Africa, where population surveys are few and far between.</a:t>
            </a:r>
            <a:r>
              <a:rPr lang="en-US" sz="1400" baseline="30000" dirty="0">
                <a:solidFill>
                  <a:schemeClr val="accent1">
                    <a:lumMod val="50000"/>
                  </a:schemeClr>
                </a:solidFill>
              </a:rPr>
              <a:t>5</a:t>
            </a:r>
            <a:r>
              <a:rPr lang="en-US" sz="1400" dirty="0">
                <a:solidFill>
                  <a:schemeClr val="accent1">
                    <a:lumMod val="50000"/>
                  </a:schemeClr>
                </a:solidFill>
              </a:rPr>
              <a:t> Having higher-resolution nightlights would enable fine-grained impact assessment to see how individual communities are affected by economic development programs or world events.</a:t>
            </a:r>
          </a:p>
          <a:p>
            <a:endParaRPr lang="en-US" sz="1400" dirty="0">
              <a:solidFill>
                <a:schemeClr val="accent1">
                  <a:lumMod val="50000"/>
                </a:schemeClr>
              </a:solidFill>
            </a:endParaRPr>
          </a:p>
          <a:p>
            <a:endParaRPr lang="en-US" sz="1400" dirty="0">
              <a:solidFill>
                <a:schemeClr val="accent1">
                  <a:lumMod val="50000"/>
                </a:schemeClr>
              </a:solidFill>
            </a:endParaRPr>
          </a:p>
          <a:p>
            <a:endParaRPr lang="en-US" sz="2000" dirty="0">
              <a:solidFill>
                <a:schemeClr val="accent1">
                  <a:lumMod val="50000"/>
                </a:schemeClr>
              </a:solidFill>
            </a:endParaRPr>
          </a:p>
        </p:txBody>
      </p:sp>
      <p:sp>
        <p:nvSpPr>
          <p:cNvPr id="9" name="Rectangle 8">
            <a:extLst>
              <a:ext uri="{FF2B5EF4-FFF2-40B4-BE49-F238E27FC236}">
                <a16:creationId xmlns:a16="http://schemas.microsoft.com/office/drawing/2014/main" id="{85FBC3D8-4FEA-10AF-BF46-3FAFD72B75D5}"/>
              </a:ext>
            </a:extLst>
          </p:cNvPr>
          <p:cNvSpPr/>
          <p:nvPr/>
        </p:nvSpPr>
        <p:spPr>
          <a:xfrm>
            <a:off x="10951568" y="2115815"/>
            <a:ext cx="13277314" cy="15952493"/>
          </a:xfrm>
          <a:prstGeom prst="rect">
            <a:avLst/>
          </a:prstGeom>
          <a:solidFill>
            <a:srgbClr val="FFFFFF">
              <a:alpha val="9058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365760" tIns="182880" rIns="365760" bIns="182880" rtlCol="0" anchor="t" anchorCtr="0"/>
          <a:lstStyle/>
          <a:p>
            <a:pPr algn="ctr"/>
            <a:r>
              <a:rPr lang="en-US" sz="2800" b="1" dirty="0">
                <a:solidFill>
                  <a:schemeClr val="accent1">
                    <a:lumMod val="50000"/>
                  </a:schemeClr>
                </a:solidFill>
              </a:rPr>
              <a:t>Methods</a:t>
            </a:r>
          </a:p>
        </p:txBody>
      </p:sp>
      <p:sp>
        <p:nvSpPr>
          <p:cNvPr id="14" name="Rectangle 13">
            <a:extLst>
              <a:ext uri="{FF2B5EF4-FFF2-40B4-BE49-F238E27FC236}">
                <a16:creationId xmlns:a16="http://schemas.microsoft.com/office/drawing/2014/main" id="{756A56D3-7B11-5F14-9C26-ADFB433064E0}"/>
              </a:ext>
            </a:extLst>
          </p:cNvPr>
          <p:cNvSpPr/>
          <p:nvPr/>
        </p:nvSpPr>
        <p:spPr>
          <a:xfrm>
            <a:off x="24819429" y="2115815"/>
            <a:ext cx="12806194" cy="12035615"/>
          </a:xfrm>
          <a:prstGeom prst="rect">
            <a:avLst/>
          </a:prstGeom>
          <a:solidFill>
            <a:srgbClr val="FFFFFF">
              <a:alpha val="9058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365760" tIns="182880" rIns="365760" bIns="182880" rtlCol="0" anchor="t" anchorCtr="0"/>
          <a:lstStyle/>
          <a:p>
            <a:pPr algn="ctr"/>
            <a:r>
              <a:rPr lang="en-US" sz="2800" b="1" dirty="0">
                <a:solidFill>
                  <a:schemeClr val="accent1">
                    <a:lumMod val="50000"/>
                  </a:schemeClr>
                </a:solidFill>
              </a:rPr>
              <a:t>Results</a:t>
            </a:r>
          </a:p>
        </p:txBody>
      </p:sp>
      <p:sp>
        <p:nvSpPr>
          <p:cNvPr id="15" name="Rectangle 14">
            <a:extLst>
              <a:ext uri="{FF2B5EF4-FFF2-40B4-BE49-F238E27FC236}">
                <a16:creationId xmlns:a16="http://schemas.microsoft.com/office/drawing/2014/main" id="{772CA13B-6FE7-823D-05D1-F80D013C9AC7}"/>
              </a:ext>
            </a:extLst>
          </p:cNvPr>
          <p:cNvSpPr/>
          <p:nvPr/>
        </p:nvSpPr>
        <p:spPr>
          <a:xfrm>
            <a:off x="24819429" y="14565447"/>
            <a:ext cx="12806194" cy="3502639"/>
          </a:xfrm>
          <a:prstGeom prst="rect">
            <a:avLst/>
          </a:prstGeom>
          <a:solidFill>
            <a:srgbClr val="FFFFFF">
              <a:alpha val="9058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lIns="365760" tIns="182880" rIns="365760" bIns="182880" rtlCol="0" anchor="t" anchorCtr="0"/>
          <a:lstStyle/>
          <a:p>
            <a:pPr algn="ctr"/>
            <a:r>
              <a:rPr lang="en-US" sz="2800" b="1" dirty="0">
                <a:solidFill>
                  <a:schemeClr val="accent1">
                    <a:lumMod val="50000"/>
                  </a:schemeClr>
                </a:solidFill>
              </a:rPr>
              <a:t>Conclusions &amp; Future Work</a:t>
            </a:r>
          </a:p>
          <a:p>
            <a:endParaRPr lang="en-US" sz="2800" b="1" dirty="0">
              <a:solidFill>
                <a:schemeClr val="accent1">
                  <a:lumMod val="50000"/>
                </a:schemeClr>
              </a:solidFill>
            </a:endParaRPr>
          </a:p>
        </p:txBody>
      </p:sp>
      <p:sp>
        <p:nvSpPr>
          <p:cNvPr id="4" name="TextBox 3">
            <a:extLst>
              <a:ext uri="{FF2B5EF4-FFF2-40B4-BE49-F238E27FC236}">
                <a16:creationId xmlns:a16="http://schemas.microsoft.com/office/drawing/2014/main" id="{0E57A753-B59E-964F-4F08-B0C81C45C530}"/>
              </a:ext>
            </a:extLst>
          </p:cNvPr>
          <p:cNvSpPr txBox="1"/>
          <p:nvPr/>
        </p:nvSpPr>
        <p:spPr>
          <a:xfrm>
            <a:off x="776377" y="241689"/>
            <a:ext cx="37162597" cy="1508105"/>
          </a:xfrm>
          <a:prstGeom prst="rect">
            <a:avLst/>
          </a:prstGeom>
          <a:noFill/>
        </p:spPr>
        <p:txBody>
          <a:bodyPr wrap="square" rtlCol="0">
            <a:spAutoFit/>
          </a:bodyPr>
          <a:lstStyle/>
          <a:p>
            <a:pPr algn="ctr"/>
            <a:r>
              <a:rPr lang="en-US" sz="6000" b="1" dirty="0">
                <a:solidFill>
                  <a:schemeClr val="bg1"/>
                </a:solidFill>
              </a:rPr>
              <a:t>Earth at Night in HD: Predicting High-Resolutions Nighttime Radiance from Daytime Satellite Imagery</a:t>
            </a:r>
          </a:p>
          <a:p>
            <a:pPr algn="ctr"/>
            <a:r>
              <a:rPr lang="en-US" sz="3200" dirty="0">
                <a:solidFill>
                  <a:schemeClr val="bg1"/>
                </a:solidFill>
              </a:rPr>
              <a:t>Isaiah Lyons-Galante | University of Colorado Boulder | CSCI 5922 Neural Networks | Final Project</a:t>
            </a:r>
          </a:p>
        </p:txBody>
      </p:sp>
      <p:pic>
        <p:nvPicPr>
          <p:cNvPr id="16" name="Picture 15">
            <a:extLst>
              <a:ext uri="{FF2B5EF4-FFF2-40B4-BE49-F238E27FC236}">
                <a16:creationId xmlns:a16="http://schemas.microsoft.com/office/drawing/2014/main" id="{968913D5-8ACF-5B24-E910-44A64727F026}"/>
              </a:ext>
            </a:extLst>
          </p:cNvPr>
          <p:cNvPicPr>
            <a:picLocks noChangeAspect="1"/>
          </p:cNvPicPr>
          <p:nvPr/>
        </p:nvPicPr>
        <p:blipFill>
          <a:blip r:embed="rId4"/>
          <a:stretch>
            <a:fillRect/>
          </a:stretch>
        </p:blipFill>
        <p:spPr>
          <a:xfrm>
            <a:off x="885786" y="300571"/>
            <a:ext cx="2083019" cy="1534491"/>
          </a:xfrm>
          <a:prstGeom prst="rect">
            <a:avLst/>
          </a:prstGeom>
        </p:spPr>
      </p:pic>
      <p:pic>
        <p:nvPicPr>
          <p:cNvPr id="21" name="Picture 20" descr="A graph of a number of people&#10;&#10;Description automatically generated with medium confidence">
            <a:extLst>
              <a:ext uri="{FF2B5EF4-FFF2-40B4-BE49-F238E27FC236}">
                <a16:creationId xmlns:a16="http://schemas.microsoft.com/office/drawing/2014/main" id="{7EE154F0-6AFF-6956-21C4-BC72AD363CD8}"/>
              </a:ext>
            </a:extLst>
          </p:cNvPr>
          <p:cNvPicPr>
            <a:picLocks noChangeAspect="1"/>
          </p:cNvPicPr>
          <p:nvPr/>
        </p:nvPicPr>
        <p:blipFill rotWithShape="1">
          <a:blip r:embed="rId5"/>
          <a:srcRect t="8791"/>
          <a:stretch/>
        </p:blipFill>
        <p:spPr>
          <a:xfrm>
            <a:off x="1131617" y="15039354"/>
            <a:ext cx="8778576" cy="2756652"/>
          </a:xfrm>
          <a:prstGeom prst="rect">
            <a:avLst/>
          </a:prstGeom>
        </p:spPr>
      </p:pic>
      <p:pic>
        <p:nvPicPr>
          <p:cNvPr id="1028" name="Picture 4">
            <a:extLst>
              <a:ext uri="{FF2B5EF4-FFF2-40B4-BE49-F238E27FC236}">
                <a16:creationId xmlns:a16="http://schemas.microsoft.com/office/drawing/2014/main" id="{57622800-52AB-7315-ED23-950C0FA1F3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05383" y="11183513"/>
            <a:ext cx="8794531" cy="275665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61FABFD3-9804-B2FC-C4C3-49BA5527D375}"/>
              </a:ext>
            </a:extLst>
          </p:cNvPr>
          <p:cNvPicPr>
            <a:picLocks noChangeAspect="1"/>
          </p:cNvPicPr>
          <p:nvPr/>
        </p:nvPicPr>
        <p:blipFill rotWithShape="1">
          <a:blip r:embed="rId7"/>
          <a:srcRect t="7637" b="1553"/>
          <a:stretch/>
        </p:blipFill>
        <p:spPr>
          <a:xfrm>
            <a:off x="1111579" y="2806014"/>
            <a:ext cx="8876896" cy="3604827"/>
          </a:xfrm>
          <a:prstGeom prst="rect">
            <a:avLst/>
          </a:prstGeom>
        </p:spPr>
      </p:pic>
      <p:pic>
        <p:nvPicPr>
          <p:cNvPr id="26" name="Picture 25">
            <a:extLst>
              <a:ext uri="{FF2B5EF4-FFF2-40B4-BE49-F238E27FC236}">
                <a16:creationId xmlns:a16="http://schemas.microsoft.com/office/drawing/2014/main" id="{E22043E8-EEB9-6764-46D5-07B248BF8A96}"/>
              </a:ext>
            </a:extLst>
          </p:cNvPr>
          <p:cNvPicPr>
            <a:picLocks noChangeAspect="1"/>
          </p:cNvPicPr>
          <p:nvPr/>
        </p:nvPicPr>
        <p:blipFill rotWithShape="1">
          <a:blip r:embed="rId8"/>
          <a:srcRect r="10469" b="11492"/>
          <a:stretch/>
        </p:blipFill>
        <p:spPr>
          <a:xfrm>
            <a:off x="1105383" y="7092792"/>
            <a:ext cx="8881317" cy="3408770"/>
          </a:xfrm>
          <a:prstGeom prst="rect">
            <a:avLst/>
          </a:prstGeom>
        </p:spPr>
      </p:pic>
      <p:pic>
        <p:nvPicPr>
          <p:cNvPr id="28" name="Picture 27">
            <a:extLst>
              <a:ext uri="{FF2B5EF4-FFF2-40B4-BE49-F238E27FC236}">
                <a16:creationId xmlns:a16="http://schemas.microsoft.com/office/drawing/2014/main" id="{DF4977F6-063E-6E30-9178-5366DF026DB9}"/>
              </a:ext>
            </a:extLst>
          </p:cNvPr>
          <p:cNvPicPr>
            <a:picLocks noChangeAspect="1"/>
          </p:cNvPicPr>
          <p:nvPr/>
        </p:nvPicPr>
        <p:blipFill>
          <a:blip r:embed="rId9"/>
          <a:stretch>
            <a:fillRect/>
          </a:stretch>
        </p:blipFill>
        <p:spPr>
          <a:xfrm>
            <a:off x="16569794" y="2864538"/>
            <a:ext cx="7085019" cy="4284366"/>
          </a:xfrm>
          <a:prstGeom prst="rect">
            <a:avLst/>
          </a:prstGeom>
        </p:spPr>
      </p:pic>
      <p:pic>
        <p:nvPicPr>
          <p:cNvPr id="37" name="Picture 36" descr="A close up of a blue square&#10;&#10;Description automatically generated">
            <a:extLst>
              <a:ext uri="{FF2B5EF4-FFF2-40B4-BE49-F238E27FC236}">
                <a16:creationId xmlns:a16="http://schemas.microsoft.com/office/drawing/2014/main" id="{4ACFEEBF-EA66-6D19-1DDE-5B9064B8455B}"/>
              </a:ext>
            </a:extLst>
          </p:cNvPr>
          <p:cNvPicPr>
            <a:picLocks noChangeAspect="1"/>
          </p:cNvPicPr>
          <p:nvPr/>
        </p:nvPicPr>
        <p:blipFill rotWithShape="1">
          <a:blip r:embed="rId10"/>
          <a:srcRect b="19409"/>
          <a:stretch/>
        </p:blipFill>
        <p:spPr>
          <a:xfrm>
            <a:off x="11372066" y="11974033"/>
            <a:ext cx="6126374" cy="4924836"/>
          </a:xfrm>
          <a:prstGeom prst="rect">
            <a:avLst/>
          </a:prstGeom>
        </p:spPr>
      </p:pic>
      <p:pic>
        <p:nvPicPr>
          <p:cNvPr id="38" name="Picture 37">
            <a:extLst>
              <a:ext uri="{FF2B5EF4-FFF2-40B4-BE49-F238E27FC236}">
                <a16:creationId xmlns:a16="http://schemas.microsoft.com/office/drawing/2014/main" id="{946B6402-FDA6-AB1D-77A4-5307BF56527F}"/>
              </a:ext>
            </a:extLst>
          </p:cNvPr>
          <p:cNvPicPr>
            <a:picLocks noChangeAspect="1"/>
          </p:cNvPicPr>
          <p:nvPr/>
        </p:nvPicPr>
        <p:blipFill>
          <a:blip r:embed="rId11"/>
          <a:stretch>
            <a:fillRect/>
          </a:stretch>
        </p:blipFill>
        <p:spPr>
          <a:xfrm>
            <a:off x="11346534" y="7323754"/>
            <a:ext cx="5996221" cy="2984122"/>
          </a:xfrm>
          <a:prstGeom prst="rect">
            <a:avLst/>
          </a:prstGeom>
        </p:spPr>
      </p:pic>
      <p:pic>
        <p:nvPicPr>
          <p:cNvPr id="43" name="Picture 42" descr="A black and white image of a mountain&#10;&#10;Description automatically generated">
            <a:extLst>
              <a:ext uri="{FF2B5EF4-FFF2-40B4-BE49-F238E27FC236}">
                <a16:creationId xmlns:a16="http://schemas.microsoft.com/office/drawing/2014/main" id="{E30730C2-83E3-42B0-4350-76EDF1BD0192}"/>
              </a:ext>
            </a:extLst>
          </p:cNvPr>
          <p:cNvPicPr>
            <a:picLocks noChangeAspect="1"/>
          </p:cNvPicPr>
          <p:nvPr/>
        </p:nvPicPr>
        <p:blipFill>
          <a:blip r:embed="rId12"/>
          <a:stretch>
            <a:fillRect/>
          </a:stretch>
        </p:blipFill>
        <p:spPr>
          <a:xfrm>
            <a:off x="31509322" y="11273005"/>
            <a:ext cx="2632127" cy="2497193"/>
          </a:xfrm>
          <a:prstGeom prst="rect">
            <a:avLst/>
          </a:prstGeom>
        </p:spPr>
      </p:pic>
      <p:pic>
        <p:nvPicPr>
          <p:cNvPr id="45" name="Picture 44" descr="A aerial view of a river&#10;&#10;Description automatically generated">
            <a:extLst>
              <a:ext uri="{FF2B5EF4-FFF2-40B4-BE49-F238E27FC236}">
                <a16:creationId xmlns:a16="http://schemas.microsoft.com/office/drawing/2014/main" id="{A22002F5-CB44-2F0A-59DD-34263AEF0ED9}"/>
              </a:ext>
            </a:extLst>
          </p:cNvPr>
          <p:cNvPicPr>
            <a:picLocks noChangeAspect="1"/>
          </p:cNvPicPr>
          <p:nvPr/>
        </p:nvPicPr>
        <p:blipFill>
          <a:blip r:embed="rId13"/>
          <a:stretch>
            <a:fillRect/>
          </a:stretch>
        </p:blipFill>
        <p:spPr>
          <a:xfrm>
            <a:off x="25416198" y="11279247"/>
            <a:ext cx="2624916" cy="2497193"/>
          </a:xfrm>
          <a:prstGeom prst="rect">
            <a:avLst/>
          </a:prstGeom>
        </p:spPr>
      </p:pic>
      <p:pic>
        <p:nvPicPr>
          <p:cNvPr id="46" name="Picture 45">
            <a:extLst>
              <a:ext uri="{FF2B5EF4-FFF2-40B4-BE49-F238E27FC236}">
                <a16:creationId xmlns:a16="http://schemas.microsoft.com/office/drawing/2014/main" id="{3F6BB29B-3BC5-59D4-4E3E-73590BBE3C84}"/>
              </a:ext>
            </a:extLst>
          </p:cNvPr>
          <p:cNvPicPr>
            <a:picLocks noChangeAspect="1"/>
          </p:cNvPicPr>
          <p:nvPr/>
        </p:nvPicPr>
        <p:blipFill>
          <a:blip r:embed="rId14"/>
          <a:stretch>
            <a:fillRect/>
          </a:stretch>
        </p:blipFill>
        <p:spPr>
          <a:xfrm>
            <a:off x="28470857" y="11279247"/>
            <a:ext cx="2632127" cy="2497193"/>
          </a:xfrm>
          <a:prstGeom prst="rect">
            <a:avLst/>
          </a:prstGeom>
        </p:spPr>
      </p:pic>
      <p:pic>
        <p:nvPicPr>
          <p:cNvPr id="48" name="Picture 47">
            <a:extLst>
              <a:ext uri="{FF2B5EF4-FFF2-40B4-BE49-F238E27FC236}">
                <a16:creationId xmlns:a16="http://schemas.microsoft.com/office/drawing/2014/main" id="{431A6AC4-48CB-642C-A5C2-497B11066F50}"/>
              </a:ext>
            </a:extLst>
          </p:cNvPr>
          <p:cNvPicPr>
            <a:picLocks noChangeAspect="1"/>
          </p:cNvPicPr>
          <p:nvPr/>
        </p:nvPicPr>
        <p:blipFill>
          <a:blip r:embed="rId15"/>
          <a:stretch>
            <a:fillRect/>
          </a:stretch>
        </p:blipFill>
        <p:spPr>
          <a:xfrm>
            <a:off x="25353817" y="3564113"/>
            <a:ext cx="11827825" cy="3460818"/>
          </a:xfrm>
          <a:prstGeom prst="rect">
            <a:avLst/>
          </a:prstGeom>
        </p:spPr>
      </p:pic>
      <p:pic>
        <p:nvPicPr>
          <p:cNvPr id="50" name="Picture 49" descr="A map of the country&#10;&#10;Description automatically generated">
            <a:extLst>
              <a:ext uri="{FF2B5EF4-FFF2-40B4-BE49-F238E27FC236}">
                <a16:creationId xmlns:a16="http://schemas.microsoft.com/office/drawing/2014/main" id="{27632A0C-40C6-26CE-45FC-3619D9123D5D}"/>
              </a:ext>
            </a:extLst>
          </p:cNvPr>
          <p:cNvPicPr>
            <a:picLocks noChangeAspect="1"/>
          </p:cNvPicPr>
          <p:nvPr/>
        </p:nvPicPr>
        <p:blipFill>
          <a:blip r:embed="rId16"/>
          <a:stretch>
            <a:fillRect/>
          </a:stretch>
        </p:blipFill>
        <p:spPr>
          <a:xfrm>
            <a:off x="34547787" y="11256987"/>
            <a:ext cx="2624915" cy="2511696"/>
          </a:xfrm>
          <a:prstGeom prst="rect">
            <a:avLst/>
          </a:prstGeom>
        </p:spPr>
      </p:pic>
      <p:pic>
        <p:nvPicPr>
          <p:cNvPr id="52" name="Picture 51" descr="A graph of a graph&#10;&#10;Description automatically generated">
            <a:extLst>
              <a:ext uri="{FF2B5EF4-FFF2-40B4-BE49-F238E27FC236}">
                <a16:creationId xmlns:a16="http://schemas.microsoft.com/office/drawing/2014/main" id="{7CE37576-6C49-824E-45E5-B35ED0F0A8B2}"/>
              </a:ext>
            </a:extLst>
          </p:cNvPr>
          <p:cNvPicPr>
            <a:picLocks noChangeAspect="1"/>
          </p:cNvPicPr>
          <p:nvPr/>
        </p:nvPicPr>
        <p:blipFill>
          <a:blip r:embed="rId17"/>
          <a:stretch>
            <a:fillRect/>
          </a:stretch>
        </p:blipFill>
        <p:spPr>
          <a:xfrm>
            <a:off x="25348238" y="7999266"/>
            <a:ext cx="3683182" cy="2158304"/>
          </a:xfrm>
          <a:prstGeom prst="rect">
            <a:avLst/>
          </a:prstGeom>
        </p:spPr>
      </p:pic>
      <p:pic>
        <p:nvPicPr>
          <p:cNvPr id="54" name="Picture 53" descr="A graph with orange and blue lines&#10;&#10;Description automatically generated">
            <a:extLst>
              <a:ext uri="{FF2B5EF4-FFF2-40B4-BE49-F238E27FC236}">
                <a16:creationId xmlns:a16="http://schemas.microsoft.com/office/drawing/2014/main" id="{25B5AB0D-48AA-1F3A-53A4-94E0D8561D0A}"/>
              </a:ext>
            </a:extLst>
          </p:cNvPr>
          <p:cNvPicPr>
            <a:picLocks noChangeAspect="1"/>
          </p:cNvPicPr>
          <p:nvPr/>
        </p:nvPicPr>
        <p:blipFill rotWithShape="1">
          <a:blip r:embed="rId18"/>
          <a:srcRect l="9166" r="14577"/>
          <a:stretch/>
        </p:blipFill>
        <p:spPr>
          <a:xfrm>
            <a:off x="29455320" y="7998914"/>
            <a:ext cx="3683182" cy="2158304"/>
          </a:xfrm>
          <a:prstGeom prst="rect">
            <a:avLst/>
          </a:prstGeom>
        </p:spPr>
      </p:pic>
      <p:pic>
        <p:nvPicPr>
          <p:cNvPr id="56" name="Picture 55" descr="A graph with a line&#10;&#10;Description automatically generated">
            <a:extLst>
              <a:ext uri="{FF2B5EF4-FFF2-40B4-BE49-F238E27FC236}">
                <a16:creationId xmlns:a16="http://schemas.microsoft.com/office/drawing/2014/main" id="{518EE102-0810-FB5D-BAFE-B0DC9AC3F1E4}"/>
              </a:ext>
            </a:extLst>
          </p:cNvPr>
          <p:cNvPicPr>
            <a:picLocks noChangeAspect="1"/>
          </p:cNvPicPr>
          <p:nvPr/>
        </p:nvPicPr>
        <p:blipFill>
          <a:blip r:embed="rId19"/>
          <a:stretch>
            <a:fillRect/>
          </a:stretch>
        </p:blipFill>
        <p:spPr>
          <a:xfrm>
            <a:off x="33562402" y="7998914"/>
            <a:ext cx="3619240" cy="2158305"/>
          </a:xfrm>
          <a:prstGeom prst="rect">
            <a:avLst/>
          </a:prstGeom>
        </p:spPr>
      </p:pic>
      <p:sp>
        <p:nvSpPr>
          <p:cNvPr id="57" name="TextBox 56">
            <a:extLst>
              <a:ext uri="{FF2B5EF4-FFF2-40B4-BE49-F238E27FC236}">
                <a16:creationId xmlns:a16="http://schemas.microsoft.com/office/drawing/2014/main" id="{F763B864-E27E-1E63-2412-40B421D59E8D}"/>
              </a:ext>
            </a:extLst>
          </p:cNvPr>
          <p:cNvSpPr txBox="1"/>
          <p:nvPr/>
        </p:nvSpPr>
        <p:spPr>
          <a:xfrm>
            <a:off x="11270974" y="2786415"/>
            <a:ext cx="5194857" cy="4401205"/>
          </a:xfrm>
          <a:prstGeom prst="rect">
            <a:avLst/>
          </a:prstGeom>
          <a:noFill/>
        </p:spPr>
        <p:txBody>
          <a:bodyPr wrap="square" rtlCol="0">
            <a:spAutoFit/>
          </a:bodyPr>
          <a:lstStyle/>
          <a:p>
            <a:pPr algn="just"/>
            <a:r>
              <a:rPr lang="en-US" sz="1400" dirty="0">
                <a:solidFill>
                  <a:schemeClr val="accent1">
                    <a:lumMod val="50000"/>
                  </a:schemeClr>
                </a:solidFill>
              </a:rPr>
              <a:t>Because I are trying to predict one image from another, I can leverage a Fully Convolutional Network (FCN)</a:t>
            </a:r>
            <a:r>
              <a:rPr lang="en-US" sz="1400" baseline="30000" dirty="0">
                <a:solidFill>
                  <a:schemeClr val="accent1">
                    <a:lumMod val="50000"/>
                  </a:schemeClr>
                </a:solidFill>
              </a:rPr>
              <a:t>6</a:t>
            </a:r>
            <a:r>
              <a:rPr lang="en-US" sz="1400" dirty="0">
                <a:solidFill>
                  <a:schemeClr val="accent1">
                    <a:lumMod val="50000"/>
                  </a:schemeClr>
                </a:solidFill>
              </a:rPr>
              <a:t> with no dense layers. This allow us to use input imagery of any resolution. The U-Net</a:t>
            </a:r>
            <a:r>
              <a:rPr lang="en-US" sz="1400" baseline="30000" dirty="0">
                <a:solidFill>
                  <a:schemeClr val="accent1">
                    <a:lumMod val="50000"/>
                  </a:schemeClr>
                </a:solidFill>
              </a:rPr>
              <a:t>7</a:t>
            </a:r>
            <a:r>
              <a:rPr lang="en-US" sz="1400" dirty="0">
                <a:solidFill>
                  <a:schemeClr val="accent1">
                    <a:lumMod val="50000"/>
                  </a:schemeClr>
                </a:solidFill>
              </a:rPr>
              <a:t> architecture, named for the shape of the diagram, is the most popular FCN and is well suited to our task. The output layer is modified to perform regression instead of classification so that I get a continuous radiance value instead of segment class.</a:t>
            </a:r>
          </a:p>
          <a:p>
            <a:pPr algn="just"/>
            <a:endParaRPr lang="en-US" sz="1400" dirty="0">
              <a:solidFill>
                <a:schemeClr val="accent1">
                  <a:lumMod val="50000"/>
                </a:schemeClr>
              </a:solidFill>
            </a:endParaRPr>
          </a:p>
          <a:p>
            <a:pPr algn="just"/>
            <a:r>
              <a:rPr lang="en-US" sz="1400" dirty="0">
                <a:solidFill>
                  <a:schemeClr val="accent1">
                    <a:lumMod val="50000"/>
                  </a:schemeClr>
                </a:solidFill>
              </a:rPr>
              <a:t>With the model in place, I then need to define our training data. In this project, four different training datasets were tested: both large training regions with 1000 image patch samples from each, as well as small regions with 100 image patch samples from each. Each of these were pulled from the United States and the African continent.  For each, there were 8 unique training regions, and 2 evaluation regions.</a:t>
            </a:r>
          </a:p>
          <a:p>
            <a:pPr algn="just"/>
            <a:endParaRPr lang="en-US" sz="1400" dirty="0">
              <a:solidFill>
                <a:schemeClr val="accent1">
                  <a:lumMod val="50000"/>
                </a:schemeClr>
              </a:solidFill>
            </a:endParaRPr>
          </a:p>
          <a:p>
            <a:pPr algn="just"/>
            <a:r>
              <a:rPr lang="en-US" sz="1400" dirty="0">
                <a:solidFill>
                  <a:schemeClr val="accent1">
                    <a:lumMod val="50000"/>
                  </a:schemeClr>
                </a:solidFill>
              </a:rPr>
              <a:t>For both areas, the polygons were centered around urban areas, as these have the greatest range of values in nighttime radiance. For consistency, the evaluation areas were also urban areas. Because the target is to predict nightlights in under-surveyed areas, the evaluation sites were Abuja, Nigeria, and Nairobi, Kenya. </a:t>
            </a:r>
          </a:p>
        </p:txBody>
      </p:sp>
      <p:pic>
        <p:nvPicPr>
          <p:cNvPr id="58" name="Picture 57">
            <a:extLst>
              <a:ext uri="{FF2B5EF4-FFF2-40B4-BE49-F238E27FC236}">
                <a16:creationId xmlns:a16="http://schemas.microsoft.com/office/drawing/2014/main" id="{C6CB75D8-68F7-F689-4682-83733EC0D13A}"/>
              </a:ext>
            </a:extLst>
          </p:cNvPr>
          <p:cNvPicPr>
            <a:picLocks noChangeAspect="1"/>
          </p:cNvPicPr>
          <p:nvPr/>
        </p:nvPicPr>
        <p:blipFill rotWithShape="1">
          <a:blip r:embed="rId20"/>
          <a:srcRect l="7272"/>
          <a:stretch/>
        </p:blipFill>
        <p:spPr>
          <a:xfrm>
            <a:off x="17594262" y="7320925"/>
            <a:ext cx="6093957" cy="2984122"/>
          </a:xfrm>
          <a:prstGeom prst="rect">
            <a:avLst/>
          </a:prstGeom>
        </p:spPr>
      </p:pic>
      <p:pic>
        <p:nvPicPr>
          <p:cNvPr id="60" name="Picture 59" descr="A collage of squares&#10;&#10;Description automatically generated">
            <a:extLst>
              <a:ext uri="{FF2B5EF4-FFF2-40B4-BE49-F238E27FC236}">
                <a16:creationId xmlns:a16="http://schemas.microsoft.com/office/drawing/2014/main" id="{62077720-9F82-82E6-229E-FF323EFF5629}"/>
              </a:ext>
            </a:extLst>
          </p:cNvPr>
          <p:cNvPicPr>
            <a:picLocks noChangeAspect="1"/>
          </p:cNvPicPr>
          <p:nvPr/>
        </p:nvPicPr>
        <p:blipFill rotWithShape="1">
          <a:blip r:embed="rId21"/>
          <a:srcRect b="19130"/>
          <a:stretch/>
        </p:blipFill>
        <p:spPr>
          <a:xfrm>
            <a:off x="17502809" y="11974096"/>
            <a:ext cx="6120736" cy="4924836"/>
          </a:xfrm>
          <a:prstGeom prst="rect">
            <a:avLst/>
          </a:prstGeom>
        </p:spPr>
      </p:pic>
      <p:sp>
        <p:nvSpPr>
          <p:cNvPr id="61" name="TextBox 60">
            <a:extLst>
              <a:ext uri="{FF2B5EF4-FFF2-40B4-BE49-F238E27FC236}">
                <a16:creationId xmlns:a16="http://schemas.microsoft.com/office/drawing/2014/main" id="{AA06F0FA-70D0-0A98-10AF-DA7419E781FC}"/>
              </a:ext>
            </a:extLst>
          </p:cNvPr>
          <p:cNvSpPr txBox="1"/>
          <p:nvPr/>
        </p:nvSpPr>
        <p:spPr>
          <a:xfrm>
            <a:off x="11275868" y="10376572"/>
            <a:ext cx="12483700" cy="1600438"/>
          </a:xfrm>
          <a:prstGeom prst="rect">
            <a:avLst/>
          </a:prstGeom>
          <a:noFill/>
        </p:spPr>
        <p:txBody>
          <a:bodyPr wrap="square" rtlCol="0">
            <a:spAutoFit/>
          </a:bodyPr>
          <a:lstStyle/>
          <a:p>
            <a:pPr algn="just"/>
            <a:r>
              <a:rPr lang="en-US" sz="1400" dirty="0">
                <a:solidFill>
                  <a:schemeClr val="accent1">
                    <a:lumMod val="50000"/>
                  </a:schemeClr>
                </a:solidFill>
              </a:rPr>
              <a:t>On the left, I have the large image patches from North America, and on the right from the African. Training patches are in yellow, and evaluation regions are in blue. The aim of having different continents as inputs was to test how transferrable the results are. Do well-lit areas in the US look like well-lit areas in Africa? For daytime imagery inputs, I pulled 9 bands from Landsat, 7 optical bands and 2 thermal bands. I created a cloud-masked image composite to create high-quality, cloud free input. For nightlight output, I also create a median composite of the average radiance band from stray-light corrected nightlights.</a:t>
            </a:r>
            <a:r>
              <a:rPr lang="en-US" sz="1400" baseline="30000" dirty="0">
                <a:solidFill>
                  <a:schemeClr val="accent1">
                    <a:lumMod val="50000"/>
                  </a:schemeClr>
                </a:solidFill>
              </a:rPr>
              <a:t>8</a:t>
            </a:r>
            <a:r>
              <a:rPr lang="en-US" sz="1400" dirty="0">
                <a:solidFill>
                  <a:schemeClr val="accent1">
                    <a:lumMod val="50000"/>
                  </a:schemeClr>
                </a:solidFill>
              </a:rPr>
              <a:t> The aim is that by pairing each daytime image patch of 256 x 256 with the corresponding nighttime image patch, I can predict nighttime image patches of 128x128 when the original resolution was about 16x16. This is almost 60X improvement in resolution. Below on the left, I have a set of example input images from Landsat in false-color. The level of detail is significant compared with the coarse nightlight image patches on the right. </a:t>
            </a:r>
          </a:p>
        </p:txBody>
      </p:sp>
      <p:sp>
        <p:nvSpPr>
          <p:cNvPr id="62" name="TextBox 61">
            <a:extLst>
              <a:ext uri="{FF2B5EF4-FFF2-40B4-BE49-F238E27FC236}">
                <a16:creationId xmlns:a16="http://schemas.microsoft.com/office/drawing/2014/main" id="{3DE0E69E-A57B-2B70-E797-78A33FA606E5}"/>
              </a:ext>
            </a:extLst>
          </p:cNvPr>
          <p:cNvSpPr txBox="1"/>
          <p:nvPr/>
        </p:nvSpPr>
        <p:spPr>
          <a:xfrm>
            <a:off x="11283006" y="16922808"/>
            <a:ext cx="12221827" cy="738664"/>
          </a:xfrm>
          <a:prstGeom prst="rect">
            <a:avLst/>
          </a:prstGeom>
          <a:noFill/>
        </p:spPr>
        <p:txBody>
          <a:bodyPr wrap="square" rtlCol="0">
            <a:spAutoFit/>
          </a:bodyPr>
          <a:lstStyle/>
          <a:p>
            <a:pPr algn="just"/>
            <a:r>
              <a:rPr lang="en-US" sz="1400" dirty="0">
                <a:solidFill>
                  <a:schemeClr val="accent1">
                    <a:lumMod val="50000"/>
                  </a:schemeClr>
                </a:solidFill>
              </a:rPr>
              <a:t>The other parameters that were experimented with were the number of epochs and the optimizer algorithm. For epochs, values between 1 and 50 were tried for most models. For the optimizer, a single experiment was run with one of the top performing models to see how it would compare. The imagery was compiled in Google Earth Engine via their Python API</a:t>
            </a:r>
            <a:r>
              <a:rPr lang="en-US" sz="1400" baseline="30000" dirty="0">
                <a:solidFill>
                  <a:schemeClr val="accent1">
                    <a:lumMod val="50000"/>
                  </a:schemeClr>
                </a:solidFill>
              </a:rPr>
              <a:t>9</a:t>
            </a:r>
            <a:r>
              <a:rPr lang="en-US" sz="1400" dirty="0">
                <a:solidFill>
                  <a:schemeClr val="accent1">
                    <a:lumMod val="50000"/>
                  </a:schemeClr>
                </a:solidFill>
              </a:rPr>
              <a:t>, exported to a Linux computer with a 48GB GPU. The model was built with tensorflow</a:t>
            </a:r>
            <a:r>
              <a:rPr lang="en-US" sz="1400" baseline="30000" dirty="0">
                <a:solidFill>
                  <a:schemeClr val="accent1">
                    <a:lumMod val="50000"/>
                  </a:schemeClr>
                </a:solidFill>
              </a:rPr>
              <a:t>10</a:t>
            </a:r>
            <a:r>
              <a:rPr lang="en-US" sz="1400" dirty="0">
                <a:solidFill>
                  <a:schemeClr val="accent1">
                    <a:lumMod val="50000"/>
                  </a:schemeClr>
                </a:solidFill>
              </a:rPr>
              <a:t>, code is available on GitHub</a:t>
            </a:r>
            <a:r>
              <a:rPr lang="en-US" sz="1400" baseline="30000" dirty="0">
                <a:solidFill>
                  <a:schemeClr val="accent1">
                    <a:lumMod val="50000"/>
                  </a:schemeClr>
                </a:solidFill>
              </a:rPr>
              <a:t>11</a:t>
            </a:r>
            <a:r>
              <a:rPr lang="en-US" sz="1400" dirty="0">
                <a:solidFill>
                  <a:schemeClr val="accent1">
                    <a:lumMod val="50000"/>
                  </a:schemeClr>
                </a:solidFill>
              </a:rPr>
              <a:t>. </a:t>
            </a:r>
          </a:p>
        </p:txBody>
      </p:sp>
      <p:pic>
        <p:nvPicPr>
          <p:cNvPr id="1036" name="Picture 12" descr="ESA - Sentinel-2 operations">
            <a:extLst>
              <a:ext uri="{FF2B5EF4-FFF2-40B4-BE49-F238E27FC236}">
                <a16:creationId xmlns:a16="http://schemas.microsoft.com/office/drawing/2014/main" id="{665A7E77-8A8F-F67A-9384-B78419433D1F}"/>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3324166" y="15457600"/>
            <a:ext cx="3848536" cy="2164802"/>
          </a:xfrm>
          <a:prstGeom prst="rect">
            <a:avLst/>
          </a:prstGeom>
          <a:noFill/>
          <a:extLst>
            <a:ext uri="{909E8E84-426E-40DD-AFC4-6F175D3DCCD1}">
              <a14:hiddenFill xmlns:a14="http://schemas.microsoft.com/office/drawing/2010/main">
                <a:solidFill>
                  <a:srgbClr val="FFFFFF"/>
                </a:solidFill>
              </a14:hiddenFill>
            </a:ext>
          </a:extLst>
        </p:spPr>
      </p:pic>
      <p:sp>
        <p:nvSpPr>
          <p:cNvPr id="1025" name="TextBox 1024">
            <a:extLst>
              <a:ext uri="{FF2B5EF4-FFF2-40B4-BE49-F238E27FC236}">
                <a16:creationId xmlns:a16="http://schemas.microsoft.com/office/drawing/2014/main" id="{88148A16-AD05-7C83-32B9-D13CC822C2A2}"/>
              </a:ext>
            </a:extLst>
          </p:cNvPr>
          <p:cNvSpPr txBox="1"/>
          <p:nvPr/>
        </p:nvSpPr>
        <p:spPr>
          <a:xfrm>
            <a:off x="25258816" y="2764734"/>
            <a:ext cx="12009859" cy="738664"/>
          </a:xfrm>
          <a:prstGeom prst="rect">
            <a:avLst/>
          </a:prstGeom>
          <a:noFill/>
        </p:spPr>
        <p:txBody>
          <a:bodyPr wrap="square" rtlCol="0">
            <a:spAutoFit/>
          </a:bodyPr>
          <a:lstStyle/>
          <a:p>
            <a:pPr algn="just"/>
            <a:r>
              <a:rPr lang="en-US" sz="1400" dirty="0">
                <a:solidFill>
                  <a:schemeClr val="accent1">
                    <a:lumMod val="50000"/>
                  </a:schemeClr>
                </a:solidFill>
              </a:rPr>
              <a:t>The top performing model was the one trained on the small polygons around African cities for 20 epochs using Stochastic Gradient Descent, achieving an RMSE of 1.504. Surprisingly, increasing the samples in the training dataset by 10X did not improve on the results. Another surprise is that the train RMSE was consistently lower than the validation RMSE. This is highly atypical, and suggests that there is an issue with the training strategy. The full table of results is below.</a:t>
            </a:r>
          </a:p>
        </p:txBody>
      </p:sp>
      <p:sp>
        <p:nvSpPr>
          <p:cNvPr id="1027" name="TextBox 1026">
            <a:extLst>
              <a:ext uri="{FF2B5EF4-FFF2-40B4-BE49-F238E27FC236}">
                <a16:creationId xmlns:a16="http://schemas.microsoft.com/office/drawing/2014/main" id="{E820B783-D406-4F60-38D5-EC1121E8DAF0}"/>
              </a:ext>
            </a:extLst>
          </p:cNvPr>
          <p:cNvSpPr txBox="1"/>
          <p:nvPr/>
        </p:nvSpPr>
        <p:spPr>
          <a:xfrm>
            <a:off x="25348238" y="10262234"/>
            <a:ext cx="11827825" cy="954107"/>
          </a:xfrm>
          <a:prstGeom prst="rect">
            <a:avLst/>
          </a:prstGeom>
          <a:noFill/>
        </p:spPr>
        <p:txBody>
          <a:bodyPr wrap="square" rtlCol="0">
            <a:spAutoFit/>
          </a:bodyPr>
          <a:lstStyle/>
          <a:p>
            <a:pPr algn="just"/>
            <a:r>
              <a:rPr lang="en-US" sz="1400" dirty="0">
                <a:solidFill>
                  <a:schemeClr val="accent1">
                    <a:lumMod val="50000"/>
                  </a:schemeClr>
                </a:solidFill>
              </a:rPr>
              <a:t>Finally, for each model, I ran a prediction pipeline for an untrained area, the twin cities of Kinshasa and Brazzaville between the Congo and the Democratic Republic of Congo for a </a:t>
            </a:r>
            <a:r>
              <a:rPr lang="en-US" sz="1400" dirty="0" err="1">
                <a:solidFill>
                  <a:schemeClr val="accent1">
                    <a:lumMod val="50000"/>
                  </a:schemeClr>
                </a:solidFill>
              </a:rPr>
              <a:t>qualitiative</a:t>
            </a:r>
            <a:r>
              <a:rPr lang="en-US" sz="1400" dirty="0">
                <a:solidFill>
                  <a:schemeClr val="accent1">
                    <a:lumMod val="50000"/>
                  </a:schemeClr>
                </a:solidFill>
              </a:rPr>
              <a:t> analysis. (1) shows the true color Landsat composite, (2) shows the VIIRS nightlights, (3) shows the predicted nightlights, and (4) shows the difference between (2) and (3). On this prediction, the model is picking up the features of urbanization in the cities, but it falsely classifies the island in the river delta as well lit while it is not populated. </a:t>
            </a:r>
          </a:p>
        </p:txBody>
      </p:sp>
      <p:sp>
        <p:nvSpPr>
          <p:cNvPr id="1031" name="TextBox 1030">
            <a:extLst>
              <a:ext uri="{FF2B5EF4-FFF2-40B4-BE49-F238E27FC236}">
                <a16:creationId xmlns:a16="http://schemas.microsoft.com/office/drawing/2014/main" id="{7A85B78D-85B0-D343-5B34-4303B1092DDD}"/>
              </a:ext>
            </a:extLst>
          </p:cNvPr>
          <p:cNvSpPr txBox="1"/>
          <p:nvPr/>
        </p:nvSpPr>
        <p:spPr>
          <a:xfrm>
            <a:off x="25348238" y="7139972"/>
            <a:ext cx="11833404" cy="738664"/>
          </a:xfrm>
          <a:prstGeom prst="rect">
            <a:avLst/>
          </a:prstGeom>
          <a:noFill/>
        </p:spPr>
        <p:txBody>
          <a:bodyPr wrap="square">
            <a:spAutoFit/>
          </a:bodyPr>
          <a:lstStyle/>
          <a:p>
            <a:pPr algn="just"/>
            <a:r>
              <a:rPr lang="en-US" sz="1400" dirty="0">
                <a:solidFill>
                  <a:schemeClr val="accent1">
                    <a:lumMod val="50000"/>
                  </a:schemeClr>
                </a:solidFill>
              </a:rPr>
              <a:t>On these RMSE by epoch graphs, we have a few interesting results. (1) shows the model training and validating in the USA, the only one where validation error followed a more regular trend. (2) shows the training with the Adam Optimizer, showing quite unstable training. (3) shows the stable training of one of the top performing models. However, it reaches quite close to the minimum in just about 15 epochs, and does not improve from there.</a:t>
            </a:r>
          </a:p>
        </p:txBody>
      </p:sp>
      <p:sp>
        <p:nvSpPr>
          <p:cNvPr id="1033" name="TextBox 1032">
            <a:extLst>
              <a:ext uri="{FF2B5EF4-FFF2-40B4-BE49-F238E27FC236}">
                <a16:creationId xmlns:a16="http://schemas.microsoft.com/office/drawing/2014/main" id="{7DD2FC2D-A683-077E-93B1-F74C5354F51A}"/>
              </a:ext>
            </a:extLst>
          </p:cNvPr>
          <p:cNvSpPr txBox="1"/>
          <p:nvPr/>
        </p:nvSpPr>
        <p:spPr>
          <a:xfrm>
            <a:off x="25175436" y="15375633"/>
            <a:ext cx="7949430" cy="2246769"/>
          </a:xfrm>
          <a:prstGeom prst="rect">
            <a:avLst/>
          </a:prstGeom>
          <a:noFill/>
        </p:spPr>
        <p:txBody>
          <a:bodyPr wrap="square" rtlCol="0">
            <a:spAutoFit/>
          </a:bodyPr>
          <a:lstStyle/>
          <a:p>
            <a:pPr marL="342900" indent="-342900" algn="just">
              <a:buAutoNum type="arabicPeriod"/>
            </a:pPr>
            <a:r>
              <a:rPr lang="en-US" sz="1400" b="1" dirty="0">
                <a:solidFill>
                  <a:schemeClr val="accent1">
                    <a:lumMod val="50000"/>
                  </a:schemeClr>
                </a:solidFill>
              </a:rPr>
              <a:t>Training Data Size: </a:t>
            </a:r>
            <a:r>
              <a:rPr lang="en-US" sz="1400" dirty="0">
                <a:solidFill>
                  <a:schemeClr val="accent1">
                    <a:lumMod val="50000"/>
                  </a:schemeClr>
                </a:solidFill>
              </a:rPr>
              <a:t>increasing the size of the training data did not improve model performance as expected. I need to dig further into this as extra labeled training data should improve performance. </a:t>
            </a:r>
          </a:p>
          <a:p>
            <a:pPr marL="342900" indent="-342900" algn="just">
              <a:buAutoNum type="arabicPeriod"/>
            </a:pPr>
            <a:r>
              <a:rPr lang="en-US" sz="1400" b="1" dirty="0">
                <a:solidFill>
                  <a:schemeClr val="accent1">
                    <a:lumMod val="50000"/>
                  </a:schemeClr>
                </a:solidFill>
              </a:rPr>
              <a:t>Higher Resolution Imagery: </a:t>
            </a:r>
            <a:r>
              <a:rPr lang="en-US" sz="1400" dirty="0">
                <a:solidFill>
                  <a:schemeClr val="accent1">
                    <a:lumMod val="50000"/>
                  </a:schemeClr>
                </a:solidFill>
              </a:rPr>
              <a:t>Because the results were not as accurate as I expected, I did not get a chance to try imagery of even higher resolution such as Sentinel-2</a:t>
            </a:r>
            <a:r>
              <a:rPr lang="en-US" sz="1400" baseline="30000" dirty="0">
                <a:solidFill>
                  <a:schemeClr val="accent1">
                    <a:lumMod val="50000"/>
                  </a:schemeClr>
                </a:solidFill>
              </a:rPr>
              <a:t>12</a:t>
            </a:r>
            <a:r>
              <a:rPr lang="en-US" sz="1400" dirty="0">
                <a:solidFill>
                  <a:schemeClr val="accent1">
                    <a:lumMod val="50000"/>
                  </a:schemeClr>
                </a:solidFill>
              </a:rPr>
              <a:t> or Google Earth base maps. </a:t>
            </a:r>
          </a:p>
          <a:p>
            <a:pPr marL="342900" indent="-342900" algn="just">
              <a:buAutoNum type="arabicPeriod"/>
            </a:pPr>
            <a:r>
              <a:rPr lang="en-US" sz="1400" b="1" dirty="0">
                <a:solidFill>
                  <a:schemeClr val="accent1">
                    <a:lumMod val="50000"/>
                  </a:schemeClr>
                </a:solidFill>
              </a:rPr>
              <a:t>More Epochs are Better, up to a Point: </a:t>
            </a:r>
            <a:r>
              <a:rPr lang="en-US" sz="1400" dirty="0">
                <a:solidFill>
                  <a:schemeClr val="accent1">
                    <a:lumMod val="50000"/>
                  </a:schemeClr>
                </a:solidFill>
              </a:rPr>
              <a:t>Most models plateaued well before 50 epochs. This is likely related to the training data size. I would like to investigate further the relationship between training sample size, model parameters, batch size, learning rate, and number of epochs to come with some rules of thumb.</a:t>
            </a:r>
          </a:p>
          <a:p>
            <a:pPr marL="342900" indent="-342900" algn="just">
              <a:buAutoNum type="arabicPeriod"/>
            </a:pPr>
            <a:r>
              <a:rPr lang="en-US" sz="1400" b="1" dirty="0">
                <a:solidFill>
                  <a:schemeClr val="accent1">
                    <a:lumMod val="50000"/>
                  </a:schemeClr>
                </a:solidFill>
              </a:rPr>
              <a:t>Predicting Livelihoods:</a:t>
            </a:r>
            <a:r>
              <a:rPr lang="en-US" sz="1400" dirty="0">
                <a:solidFill>
                  <a:schemeClr val="accent1">
                    <a:lumMod val="50000"/>
                  </a:schemeClr>
                </a:solidFill>
              </a:rPr>
              <a:t> Once I have a model that predicts nightlights with decent accuracy, I would like to fine tune the model with ground surveys of household assets to be able to assess economic status.</a:t>
            </a:r>
            <a:endParaRPr lang="en-US" sz="1400" b="1" dirty="0">
              <a:solidFill>
                <a:schemeClr val="accent1">
                  <a:lumMod val="50000"/>
                </a:schemeClr>
              </a:solidFill>
            </a:endParaRPr>
          </a:p>
        </p:txBody>
      </p:sp>
      <p:sp>
        <p:nvSpPr>
          <p:cNvPr id="1035" name="TextBox 1034">
            <a:extLst>
              <a:ext uri="{FF2B5EF4-FFF2-40B4-BE49-F238E27FC236}">
                <a16:creationId xmlns:a16="http://schemas.microsoft.com/office/drawing/2014/main" id="{D07A7FD5-281F-5D85-D9A6-CB188C459A16}"/>
              </a:ext>
            </a:extLst>
          </p:cNvPr>
          <p:cNvSpPr txBox="1"/>
          <p:nvPr/>
        </p:nvSpPr>
        <p:spPr>
          <a:xfrm>
            <a:off x="739827" y="18234876"/>
            <a:ext cx="31064148" cy="900246"/>
          </a:xfrm>
          <a:prstGeom prst="rect">
            <a:avLst/>
          </a:prstGeom>
          <a:noFill/>
        </p:spPr>
        <p:txBody>
          <a:bodyPr wrap="square" numCol="3" rtlCol="0">
            <a:spAutoFit/>
          </a:bodyPr>
          <a:lstStyle/>
          <a:p>
            <a:r>
              <a:rPr lang="en-US" sz="1050" dirty="0">
                <a:solidFill>
                  <a:schemeClr val="bg1">
                    <a:lumMod val="65000"/>
                  </a:schemeClr>
                </a:solidFill>
              </a:rPr>
              <a:t>Footnotes:</a:t>
            </a:r>
          </a:p>
          <a:p>
            <a:pPr marL="342900" indent="-342900">
              <a:buAutoNum type="arabicPeriod"/>
            </a:pPr>
            <a:r>
              <a:rPr lang="en-US" sz="1050" dirty="0">
                <a:solidFill>
                  <a:schemeClr val="bg1">
                    <a:lumMod val="65000"/>
                  </a:schemeClr>
                </a:solidFill>
              </a:rPr>
              <a:t>Landsat 8: https://</a:t>
            </a:r>
            <a:r>
              <a:rPr lang="en-US" sz="1050" dirty="0" err="1">
                <a:solidFill>
                  <a:schemeClr val="bg1">
                    <a:lumMod val="65000"/>
                  </a:schemeClr>
                </a:solidFill>
              </a:rPr>
              <a:t>www.usgs.gov</a:t>
            </a:r>
            <a:r>
              <a:rPr lang="en-US" sz="1050" dirty="0">
                <a:solidFill>
                  <a:schemeClr val="bg1">
                    <a:lumMod val="65000"/>
                  </a:schemeClr>
                </a:solidFill>
              </a:rPr>
              <a:t>/</a:t>
            </a:r>
            <a:r>
              <a:rPr lang="en-US" sz="1050" dirty="0" err="1">
                <a:solidFill>
                  <a:schemeClr val="bg1">
                    <a:lumMod val="65000"/>
                  </a:schemeClr>
                </a:solidFill>
              </a:rPr>
              <a:t>landsat</a:t>
            </a:r>
            <a:r>
              <a:rPr lang="en-US" sz="1050" dirty="0">
                <a:solidFill>
                  <a:schemeClr val="bg1">
                    <a:lumMod val="65000"/>
                  </a:schemeClr>
                </a:solidFill>
              </a:rPr>
              <a:t>-missions/landsat-8 </a:t>
            </a:r>
          </a:p>
          <a:p>
            <a:pPr marL="342900" indent="-342900">
              <a:buAutoNum type="arabicPeriod"/>
            </a:pPr>
            <a:r>
              <a:rPr lang="en-US" sz="1050" dirty="0">
                <a:solidFill>
                  <a:schemeClr val="bg1">
                    <a:lumMod val="65000"/>
                  </a:schemeClr>
                </a:solidFill>
              </a:rPr>
              <a:t>Google Earth Engine: https://</a:t>
            </a:r>
            <a:r>
              <a:rPr lang="en-US" sz="1050" dirty="0" err="1">
                <a:solidFill>
                  <a:schemeClr val="bg1">
                    <a:lumMod val="65000"/>
                  </a:schemeClr>
                </a:solidFill>
              </a:rPr>
              <a:t>earthengine.google.com</a:t>
            </a:r>
            <a:r>
              <a:rPr lang="en-US" sz="1050" dirty="0">
                <a:solidFill>
                  <a:schemeClr val="bg1">
                    <a:lumMod val="65000"/>
                  </a:schemeClr>
                </a:solidFill>
              </a:rPr>
              <a:t>/</a:t>
            </a:r>
          </a:p>
          <a:p>
            <a:pPr marL="342900" indent="-342900">
              <a:buAutoNum type="arabicPeriod"/>
            </a:pPr>
            <a:r>
              <a:rPr lang="en-US" sz="1050" dirty="0">
                <a:solidFill>
                  <a:schemeClr val="bg1">
                    <a:lumMod val="65000"/>
                  </a:schemeClr>
                </a:solidFill>
              </a:rPr>
              <a:t>Suomi NPP VIIRS Instrument: https://</a:t>
            </a:r>
            <a:r>
              <a:rPr lang="en-US" sz="1050" dirty="0" err="1">
                <a:solidFill>
                  <a:schemeClr val="bg1">
                    <a:lumMod val="65000"/>
                  </a:schemeClr>
                </a:solidFill>
              </a:rPr>
              <a:t>ncc.nesdis.noaa.gov</a:t>
            </a:r>
            <a:r>
              <a:rPr lang="en-US" sz="1050" dirty="0">
                <a:solidFill>
                  <a:schemeClr val="bg1">
                    <a:lumMod val="65000"/>
                  </a:schemeClr>
                </a:solidFill>
              </a:rPr>
              <a:t>/VIIRS/</a:t>
            </a:r>
          </a:p>
          <a:p>
            <a:pPr marL="342900" indent="-342900">
              <a:buAutoNum type="arabicPeriod"/>
            </a:pPr>
            <a:r>
              <a:rPr lang="en-US" sz="1050" dirty="0">
                <a:solidFill>
                  <a:schemeClr val="bg1">
                    <a:lumMod val="65000"/>
                  </a:schemeClr>
                </a:solidFill>
              </a:rPr>
              <a:t>Using night light emissions for the prediction of local wealth: https://</a:t>
            </a:r>
            <a:r>
              <a:rPr lang="en-US" sz="1050" dirty="0" err="1">
                <a:solidFill>
                  <a:schemeClr val="bg1">
                    <a:lumMod val="65000"/>
                  </a:schemeClr>
                </a:solidFill>
              </a:rPr>
              <a:t>journals.sagepub.com</a:t>
            </a:r>
            <a:r>
              <a:rPr lang="en-US" sz="1050" dirty="0">
                <a:solidFill>
                  <a:schemeClr val="bg1">
                    <a:lumMod val="65000"/>
                  </a:schemeClr>
                </a:solidFill>
              </a:rPr>
              <a:t>/</a:t>
            </a:r>
            <a:r>
              <a:rPr lang="en-US" sz="1050" dirty="0" err="1">
                <a:solidFill>
                  <a:schemeClr val="bg1">
                    <a:lumMod val="65000"/>
                  </a:schemeClr>
                </a:solidFill>
              </a:rPr>
              <a:t>doi</a:t>
            </a:r>
            <a:r>
              <a:rPr lang="en-US" sz="1050" dirty="0">
                <a:solidFill>
                  <a:schemeClr val="bg1">
                    <a:lumMod val="65000"/>
                  </a:schemeClr>
                </a:solidFill>
              </a:rPr>
              <a:t>/full/10.1177/0022343316630359</a:t>
            </a:r>
          </a:p>
          <a:p>
            <a:pPr marL="342900" indent="-342900">
              <a:buAutoNum type="arabicPeriod"/>
            </a:pPr>
            <a:r>
              <a:rPr lang="en-US" sz="1050" dirty="0">
                <a:solidFill>
                  <a:schemeClr val="bg1">
                    <a:lumMod val="65000"/>
                  </a:schemeClr>
                </a:solidFill>
              </a:rPr>
              <a:t>Using publicly available satellite imagery and deep learning to understand economic well-being in Africa: https://</a:t>
            </a:r>
            <a:r>
              <a:rPr lang="en-US" sz="1050" dirty="0" err="1">
                <a:solidFill>
                  <a:schemeClr val="bg1">
                    <a:lumMod val="65000"/>
                  </a:schemeClr>
                </a:solidFill>
              </a:rPr>
              <a:t>www.nature.com</a:t>
            </a:r>
            <a:r>
              <a:rPr lang="en-US" sz="1050" dirty="0">
                <a:solidFill>
                  <a:schemeClr val="bg1">
                    <a:lumMod val="65000"/>
                  </a:schemeClr>
                </a:solidFill>
              </a:rPr>
              <a:t>/articles/s41467-020-16185-w</a:t>
            </a:r>
          </a:p>
          <a:p>
            <a:pPr marL="342900" indent="-342900">
              <a:buFontTx/>
              <a:buAutoNum type="arabicPeriod"/>
            </a:pPr>
            <a:r>
              <a:rPr lang="en-US" sz="1050" dirty="0">
                <a:solidFill>
                  <a:schemeClr val="bg1">
                    <a:lumMod val="65000"/>
                  </a:schemeClr>
                </a:solidFill>
              </a:rPr>
              <a:t>Fully Convolutional Networks for Semantic Segmentation: https://arxiv.org/abs/1411.4038</a:t>
            </a:r>
            <a:endParaRPr lang="en-US" sz="1050" b="1" dirty="0">
              <a:solidFill>
                <a:srgbClr val="000000"/>
              </a:solidFill>
              <a:latin typeface="Lucida Grande" panose="020B0600040502020204" pitchFamily="34" charset="0"/>
            </a:endParaRPr>
          </a:p>
          <a:p>
            <a:pPr marL="342900" indent="-342900">
              <a:buFontTx/>
              <a:buAutoNum type="arabicPeriod"/>
            </a:pPr>
            <a:r>
              <a:rPr lang="en-US" sz="1050" dirty="0">
                <a:solidFill>
                  <a:schemeClr val="bg1">
                    <a:lumMod val="65000"/>
                  </a:schemeClr>
                </a:solidFill>
              </a:rPr>
              <a:t>U-Net: Convolutional Networks for Biomedical Image Segmentation: https://</a:t>
            </a:r>
            <a:r>
              <a:rPr lang="en-US" sz="1050" dirty="0" err="1">
                <a:solidFill>
                  <a:schemeClr val="bg1">
                    <a:lumMod val="65000"/>
                  </a:schemeClr>
                </a:solidFill>
              </a:rPr>
              <a:t>arxiv.org</a:t>
            </a:r>
            <a:r>
              <a:rPr lang="en-US" sz="1050" dirty="0">
                <a:solidFill>
                  <a:schemeClr val="bg1">
                    <a:lumMod val="65000"/>
                  </a:schemeClr>
                </a:solidFill>
              </a:rPr>
              <a:t>/abs/1505.04597</a:t>
            </a:r>
          </a:p>
          <a:p>
            <a:pPr marL="342900" indent="-342900">
              <a:buFontTx/>
              <a:buAutoNum type="arabicPeriod"/>
            </a:pPr>
            <a:r>
              <a:rPr lang="en-US" sz="1050" dirty="0">
                <a:solidFill>
                  <a:schemeClr val="bg1">
                    <a:lumMod val="65000"/>
                  </a:schemeClr>
                </a:solidFill>
              </a:rPr>
              <a:t>VIIRS DNB Monthly Stray-Light Corrected Composite: https://</a:t>
            </a:r>
            <a:r>
              <a:rPr lang="en-US" sz="1050" dirty="0" err="1">
                <a:solidFill>
                  <a:schemeClr val="bg1">
                    <a:lumMod val="65000"/>
                  </a:schemeClr>
                </a:solidFill>
              </a:rPr>
              <a:t>eogdata.mines.edu</a:t>
            </a:r>
            <a:r>
              <a:rPr lang="en-US" sz="1050" dirty="0">
                <a:solidFill>
                  <a:schemeClr val="bg1">
                    <a:lumMod val="65000"/>
                  </a:schemeClr>
                </a:solidFill>
              </a:rPr>
              <a:t>/products/</a:t>
            </a:r>
            <a:r>
              <a:rPr lang="en-US" sz="1050" dirty="0" err="1">
                <a:solidFill>
                  <a:schemeClr val="bg1">
                    <a:lumMod val="65000"/>
                  </a:schemeClr>
                </a:solidFill>
              </a:rPr>
              <a:t>vnl</a:t>
            </a:r>
            <a:r>
              <a:rPr lang="en-US" sz="1050" dirty="0">
                <a:solidFill>
                  <a:schemeClr val="bg1">
                    <a:lumMod val="65000"/>
                  </a:schemeClr>
                </a:solidFill>
              </a:rPr>
              <a:t>/#monthly</a:t>
            </a:r>
          </a:p>
          <a:p>
            <a:pPr marL="342900" indent="-342900">
              <a:buFontTx/>
              <a:buAutoNum type="arabicPeriod"/>
            </a:pPr>
            <a:r>
              <a:rPr lang="en-US" sz="1050" dirty="0">
                <a:solidFill>
                  <a:schemeClr val="bg1">
                    <a:lumMod val="65000"/>
                  </a:schemeClr>
                </a:solidFill>
              </a:rPr>
              <a:t>GEE Python API: https://developers.google.com/earth-engine/tutorials/community/intro-to-python-api</a:t>
            </a:r>
          </a:p>
          <a:p>
            <a:pPr marL="342900" indent="-342900">
              <a:buFontTx/>
              <a:buAutoNum type="arabicPeriod"/>
            </a:pPr>
            <a:r>
              <a:rPr lang="en-US" sz="1050" dirty="0" err="1">
                <a:solidFill>
                  <a:schemeClr val="bg1">
                    <a:lumMod val="65000"/>
                  </a:schemeClr>
                </a:solidFill>
              </a:rPr>
              <a:t>Tensorflow</a:t>
            </a:r>
            <a:r>
              <a:rPr lang="en-US" sz="1050" dirty="0">
                <a:solidFill>
                  <a:schemeClr val="bg1">
                    <a:lumMod val="65000"/>
                  </a:schemeClr>
                </a:solidFill>
              </a:rPr>
              <a:t>: https://</a:t>
            </a:r>
            <a:r>
              <a:rPr lang="en-US" sz="1050" dirty="0" err="1">
                <a:solidFill>
                  <a:schemeClr val="bg1">
                    <a:lumMod val="65000"/>
                  </a:schemeClr>
                </a:solidFill>
              </a:rPr>
              <a:t>www.tensorflow.org</a:t>
            </a:r>
            <a:r>
              <a:rPr lang="en-US" sz="1050" dirty="0">
                <a:solidFill>
                  <a:schemeClr val="bg1">
                    <a:lumMod val="65000"/>
                  </a:schemeClr>
                </a:solidFill>
              </a:rPr>
              <a:t>/about/bib </a:t>
            </a:r>
          </a:p>
          <a:p>
            <a:pPr marL="342900" indent="-342900">
              <a:buFontTx/>
              <a:buAutoNum type="arabicPeriod"/>
            </a:pPr>
            <a:r>
              <a:rPr lang="en-US" sz="1050" dirty="0">
                <a:solidFill>
                  <a:schemeClr val="bg1">
                    <a:lumMod val="65000"/>
                  </a:schemeClr>
                </a:solidFill>
              </a:rPr>
              <a:t>GitHub Code Repo: https://</a:t>
            </a:r>
            <a:r>
              <a:rPr lang="en-US" sz="1050" dirty="0" err="1">
                <a:solidFill>
                  <a:schemeClr val="bg1">
                    <a:lumMod val="65000"/>
                  </a:schemeClr>
                </a:solidFill>
              </a:rPr>
              <a:t>github.com</a:t>
            </a:r>
            <a:r>
              <a:rPr lang="en-US" sz="1050" dirty="0">
                <a:solidFill>
                  <a:schemeClr val="bg1">
                    <a:lumMod val="65000"/>
                  </a:schemeClr>
                </a:solidFill>
              </a:rPr>
              <a:t>/</a:t>
            </a:r>
            <a:r>
              <a:rPr lang="en-US" sz="1050" dirty="0" err="1">
                <a:solidFill>
                  <a:schemeClr val="bg1">
                    <a:lumMod val="65000"/>
                  </a:schemeClr>
                </a:solidFill>
              </a:rPr>
              <a:t>isaiahlg</a:t>
            </a:r>
            <a:r>
              <a:rPr lang="en-US" sz="1050" dirty="0">
                <a:solidFill>
                  <a:schemeClr val="bg1">
                    <a:lumMod val="65000"/>
                  </a:schemeClr>
                </a:solidFill>
              </a:rPr>
              <a:t>/</a:t>
            </a:r>
            <a:r>
              <a:rPr lang="en-US" sz="1050" dirty="0" err="1">
                <a:solidFill>
                  <a:schemeClr val="bg1">
                    <a:lumMod val="65000"/>
                  </a:schemeClr>
                </a:solidFill>
              </a:rPr>
              <a:t>unet-viirs</a:t>
            </a:r>
            <a:endParaRPr lang="en-US" sz="1050" dirty="0">
              <a:solidFill>
                <a:schemeClr val="bg1">
                  <a:lumMod val="65000"/>
                </a:schemeClr>
              </a:solidFill>
            </a:endParaRPr>
          </a:p>
          <a:p>
            <a:pPr marL="342900" indent="-342900">
              <a:buFontTx/>
              <a:buAutoNum type="arabicPeriod"/>
            </a:pPr>
            <a:r>
              <a:rPr lang="en-US" sz="1050" dirty="0">
                <a:solidFill>
                  <a:schemeClr val="bg1">
                    <a:lumMod val="65000"/>
                  </a:schemeClr>
                </a:solidFill>
              </a:rPr>
              <a:t>ESA’s Copernicus Sentinel-2: https://</a:t>
            </a:r>
            <a:r>
              <a:rPr lang="en-US" sz="1050" dirty="0" err="1">
                <a:solidFill>
                  <a:schemeClr val="bg1">
                    <a:lumMod val="65000"/>
                  </a:schemeClr>
                </a:solidFill>
              </a:rPr>
              <a:t>sentinel.esa.int</a:t>
            </a:r>
            <a:r>
              <a:rPr lang="en-US" sz="1050" dirty="0">
                <a:solidFill>
                  <a:schemeClr val="bg1">
                    <a:lumMod val="65000"/>
                  </a:schemeClr>
                </a:solidFill>
              </a:rPr>
              <a:t>/web/sentinel/missions/sentinel-2</a:t>
            </a:r>
          </a:p>
        </p:txBody>
      </p:sp>
    </p:spTree>
    <p:extLst>
      <p:ext uri="{BB962C8B-B14F-4D97-AF65-F5344CB8AC3E}">
        <p14:creationId xmlns:p14="http://schemas.microsoft.com/office/powerpoint/2010/main" val="2703413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F0BE8-C667-DE47-D135-D8A40C3B159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DC8255E-BFE3-28E4-07D6-6D5F44FF1DDD}"/>
              </a:ext>
            </a:extLst>
          </p:cNvPr>
          <p:cNvSpPr>
            <a:spLocks noGrp="1"/>
          </p:cNvSpPr>
          <p:nvPr>
            <p:ph idx="1"/>
          </p:nvPr>
        </p:nvSpPr>
        <p:spPr/>
        <p:txBody>
          <a:bodyPr/>
          <a:lstStyle/>
          <a:p>
            <a:endParaRPr lang="en-US"/>
          </a:p>
        </p:txBody>
      </p:sp>
      <p:pic>
        <p:nvPicPr>
          <p:cNvPr id="4" name="Picture 2">
            <a:extLst>
              <a:ext uri="{FF2B5EF4-FFF2-40B4-BE49-F238E27FC236}">
                <a16:creationId xmlns:a16="http://schemas.microsoft.com/office/drawing/2014/main" id="{A76FCAA5-B765-19F1-B1C0-C286ABC999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04" y="-43622"/>
            <a:ext cx="38579287" cy="19289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676849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421</TotalTime>
  <Words>1382</Words>
  <Application>Microsoft Macintosh PowerPoint</Application>
  <PresentationFormat>Custom</PresentationFormat>
  <Paragraphs>96</Paragraphs>
  <Slides>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Lucida Grande</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Lyons-Galante, Isaiah</dc:creator>
  <cp:lastModifiedBy>Lyons-Galante, Isaiah</cp:lastModifiedBy>
  <cp:revision>9</cp:revision>
  <cp:lastPrinted>2023-12-12T07:40:04Z</cp:lastPrinted>
  <dcterms:created xsi:type="dcterms:W3CDTF">2023-12-12T03:03:36Z</dcterms:created>
  <dcterms:modified xsi:type="dcterms:W3CDTF">2023-12-12T23:39:02Z</dcterms:modified>
</cp:coreProperties>
</file>

<file path=docProps/thumbnail.jpeg>
</file>